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9144000" cy="6858000" type="screen4x3"/>
  <p:notesSz cx="9144000" cy="6858000"/>
  <p:embeddedFontLst>
    <p:embeddedFont>
      <p:font typeface="Tahoma" panose="020B0604030504040204" pitchFamily="34" charset="0"/>
      <p:regular r:id="rId32"/>
      <p:bold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Wingdings" panose="05000000000000000000" pitchFamily="2" charset="2"/>
      <p:regular r:id="rId42"/>
    </p:embeddedFont>
    <p:embeddedFont>
      <p:font typeface="Arial" panose="020B0604020202020204" pitchFamily="3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320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15-10-2020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6400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15-10-2020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6400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15-10-2020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6400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15-10-2020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15-10-2020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3300" y="2394327"/>
            <a:ext cx="7837398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6400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61399" y="2153720"/>
            <a:ext cx="7021200" cy="2423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15-10-2020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aws.amazon.com/ec2)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3528"/>
            <a:ext cx="9144000" cy="6824807"/>
            <a:chOff x="0" y="33528"/>
            <a:chExt cx="9144000" cy="6824807"/>
          </a:xfrm>
        </p:grpSpPr>
        <p:sp>
          <p:nvSpPr>
            <p:cNvPr id="3" name="object 3"/>
            <p:cNvSpPr/>
            <p:nvPr/>
          </p:nvSpPr>
          <p:spPr>
            <a:xfrm>
              <a:off x="0" y="6123406"/>
              <a:ext cx="9144000" cy="734695"/>
            </a:xfrm>
            <a:custGeom>
              <a:avLst/>
              <a:gdLst/>
              <a:ahLst/>
              <a:cxnLst/>
              <a:rect l="l" t="t" r="r" b="b"/>
              <a:pathLst>
                <a:path w="9144000" h="734695">
                  <a:moveTo>
                    <a:pt x="9144000" y="0"/>
                  </a:moveTo>
                  <a:lnTo>
                    <a:pt x="0" y="0"/>
                  </a:lnTo>
                  <a:lnTo>
                    <a:pt x="0" y="734593"/>
                  </a:lnTo>
                  <a:lnTo>
                    <a:pt x="9144000" y="734593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16884" y="6123005"/>
              <a:ext cx="3219450" cy="735330"/>
            </a:xfrm>
            <a:custGeom>
              <a:avLst/>
              <a:gdLst/>
              <a:ahLst/>
              <a:cxnLst/>
              <a:rect l="l" t="t" r="r" b="b"/>
              <a:pathLst>
                <a:path w="3219450" h="735329">
                  <a:moveTo>
                    <a:pt x="3219437" y="0"/>
                  </a:moveTo>
                  <a:lnTo>
                    <a:pt x="395693" y="0"/>
                  </a:lnTo>
                  <a:lnTo>
                    <a:pt x="0" y="734999"/>
                  </a:lnTo>
                  <a:lnTo>
                    <a:pt x="2823743" y="734999"/>
                  </a:lnTo>
                  <a:lnTo>
                    <a:pt x="321943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" y="33528"/>
              <a:ext cx="9140875" cy="610233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03564" y="650687"/>
            <a:ext cx="349631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50000"/>
              </a:lnSpc>
              <a:spcBef>
                <a:spcPts val="100"/>
              </a:spcBef>
              <a:tabLst>
                <a:tab pos="1254760" algn="l"/>
              </a:tabLst>
            </a:pP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Bài 4:</a:t>
            </a:r>
            <a:r>
              <a:rPr sz="2800" b="0" spc="-5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Truy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cập  Điện </a:t>
            </a:r>
            <a:r>
              <a:rPr sz="2800" spc="-5" dirty="0">
                <a:solidFill>
                  <a:srgbClr val="FFFFFF"/>
                </a:solidFill>
                <a:latin typeface="Tahoma"/>
                <a:cs typeface="Tahoma"/>
              </a:rPr>
              <a:t>toán đám</a:t>
            </a:r>
            <a:r>
              <a:rPr sz="28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ahoma"/>
                <a:cs typeface="Tahoma"/>
              </a:rPr>
              <a:t>mây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  <p:transition spd="slow"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43070"/>
            <a:ext cx="7527925" cy="3900804"/>
          </a:xfrm>
          <a:prstGeom prst="rect">
            <a:avLst/>
          </a:prstGeom>
        </p:spPr>
        <p:txBody>
          <a:bodyPr vert="horz" wrap="square" lIns="0" tIns="2279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795"/>
              </a:spcBef>
            </a:pPr>
            <a:r>
              <a:rPr sz="2400" b="1" spc="-5" dirty="0">
                <a:solidFill>
                  <a:srgbClr val="FF6400"/>
                </a:solidFill>
                <a:latin typeface="Segoe UI"/>
                <a:cs typeface="Segoe UI"/>
              </a:rPr>
              <a:t>Nền</a:t>
            </a:r>
            <a:r>
              <a:rPr sz="2400" b="1" dirty="0">
                <a:solidFill>
                  <a:srgbClr val="FF6400"/>
                </a:solidFill>
                <a:latin typeface="Segoe UI"/>
                <a:cs typeface="Segoe UI"/>
              </a:rPr>
              <a:t> tảng</a:t>
            </a:r>
            <a:endParaRPr sz="2400">
              <a:latin typeface="Segoe UI"/>
              <a:cs typeface="Segoe UI"/>
            </a:endParaRPr>
          </a:p>
          <a:p>
            <a:pPr marL="12700" algn="just">
              <a:lnSpc>
                <a:spcPct val="100000"/>
              </a:lnSpc>
              <a:spcBef>
                <a:spcPts val="1695"/>
              </a:spcBef>
            </a:pPr>
            <a:r>
              <a:rPr sz="2400" b="1" spc="-5" dirty="0">
                <a:solidFill>
                  <a:srgbClr val="0C5AA6"/>
                </a:solidFill>
                <a:latin typeface="Segoe UI"/>
                <a:cs typeface="Segoe UI"/>
              </a:rPr>
              <a:t>Bất </a:t>
            </a:r>
            <a:r>
              <a:rPr sz="2400" b="1" dirty="0">
                <a:solidFill>
                  <a:srgbClr val="0C5AA6"/>
                </a:solidFill>
                <a:latin typeface="Segoe UI"/>
                <a:cs typeface="Segoe UI"/>
              </a:rPr>
              <a:t>lợi của Ajax</a:t>
            </a:r>
            <a:endParaRPr sz="2400">
              <a:latin typeface="Segoe UI"/>
              <a:cs typeface="Segoe UI"/>
            </a:endParaRPr>
          </a:p>
          <a:p>
            <a:pPr marL="297180" marR="5080" indent="-285115" algn="just">
              <a:lnSpc>
                <a:spcPct val="100000"/>
              </a:lnSpc>
              <a:spcBef>
                <a:spcPts val="400"/>
              </a:spcBef>
              <a:buClr>
                <a:srgbClr val="FF6400"/>
              </a:buClr>
              <a:buFont typeface="Wingdings"/>
              <a:buChar char=""/>
              <a:tabLst>
                <a:tab pos="297815" algn="l"/>
              </a:tabLst>
            </a:pPr>
            <a:r>
              <a:rPr sz="2400" dirty="0">
                <a:latin typeface="Segoe UI"/>
                <a:cs typeface="Segoe UI"/>
              </a:rPr>
              <a:t>Các trang </a:t>
            </a:r>
            <a:r>
              <a:rPr sz="2400" spc="-5" dirty="0">
                <a:latin typeface="Segoe UI"/>
                <a:cs typeface="Segoe UI"/>
              </a:rPr>
              <a:t>web động được </a:t>
            </a:r>
            <a:r>
              <a:rPr sz="2400" dirty="0">
                <a:latin typeface="Segoe UI"/>
                <a:cs typeface="Segoe UI"/>
              </a:rPr>
              <a:t>tạo ra </a:t>
            </a:r>
            <a:r>
              <a:rPr sz="2400" spc="-5" dirty="0">
                <a:latin typeface="Segoe UI"/>
                <a:cs typeface="Segoe UI"/>
              </a:rPr>
              <a:t>không hiển thị </a:t>
            </a:r>
            <a:r>
              <a:rPr sz="2400" spc="-10" dirty="0">
                <a:latin typeface="Segoe UI"/>
                <a:cs typeface="Segoe UI"/>
              </a:rPr>
              <a:t>trong  </a:t>
            </a:r>
            <a:r>
              <a:rPr sz="2400" dirty="0">
                <a:latin typeface="Segoe UI"/>
                <a:cs typeface="Segoe UI"/>
              </a:rPr>
              <a:t>phần </a:t>
            </a:r>
            <a:r>
              <a:rPr sz="2400" spc="-10" dirty="0">
                <a:latin typeface="Segoe UI"/>
                <a:cs typeface="Segoe UI"/>
              </a:rPr>
              <a:t>lịch </a:t>
            </a: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của </a:t>
            </a:r>
            <a:r>
              <a:rPr sz="2400" dirty="0">
                <a:latin typeface="Segoe UI"/>
                <a:cs typeface="Segoe UI"/>
              </a:rPr>
              <a:t>truy cập, vì vậy </a:t>
            </a:r>
            <a:r>
              <a:rPr sz="2400" spc="-5" dirty="0">
                <a:latin typeface="Segoe UI"/>
                <a:cs typeface="Segoe UI"/>
              </a:rPr>
              <a:t>nhấp </a:t>
            </a:r>
            <a:r>
              <a:rPr sz="2400" spc="-20" dirty="0">
                <a:latin typeface="Segoe UI"/>
                <a:cs typeface="Segoe UI"/>
              </a:rPr>
              <a:t>vào </a:t>
            </a:r>
            <a:r>
              <a:rPr sz="2400" spc="-5" dirty="0">
                <a:latin typeface="Segoe UI"/>
                <a:cs typeface="Segoe UI"/>
              </a:rPr>
              <a:t>nút Back </a:t>
            </a:r>
            <a:r>
              <a:rPr sz="2400" dirty="0">
                <a:latin typeface="Segoe UI"/>
                <a:cs typeface="Segoe UI"/>
              </a:rPr>
              <a:t>sẽ  </a:t>
            </a:r>
            <a:r>
              <a:rPr sz="2400" spc="-5" dirty="0">
                <a:latin typeface="Segoe UI"/>
                <a:cs typeface="Segoe UI"/>
              </a:rPr>
              <a:t>không có </a:t>
            </a:r>
            <a:r>
              <a:rPr sz="2400" dirty="0">
                <a:latin typeface="Segoe UI"/>
                <a:cs typeface="Segoe UI"/>
              </a:rPr>
              <a:t>tác</a:t>
            </a:r>
            <a:r>
              <a:rPr sz="2400" spc="5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dụng.</a:t>
            </a:r>
            <a:endParaRPr sz="2400">
              <a:latin typeface="Segoe UI"/>
              <a:cs typeface="Segoe UI"/>
            </a:endParaRPr>
          </a:p>
          <a:p>
            <a:pPr marL="297180" indent="-285115" algn="just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815" algn="l"/>
              </a:tabLst>
            </a:pPr>
            <a:r>
              <a:rPr sz="2400" dirty="0">
                <a:latin typeface="Segoe UI"/>
                <a:cs typeface="Segoe UI"/>
              </a:rPr>
              <a:t>Rất </a:t>
            </a:r>
            <a:r>
              <a:rPr sz="2400" spc="-5" dirty="0">
                <a:latin typeface="Segoe UI"/>
                <a:cs typeface="Segoe UI"/>
              </a:rPr>
              <a:t>khó </a:t>
            </a:r>
            <a:r>
              <a:rPr sz="2400" dirty="0">
                <a:latin typeface="Segoe UI"/>
                <a:cs typeface="Segoe UI"/>
              </a:rPr>
              <a:t>để </a:t>
            </a:r>
            <a:r>
              <a:rPr sz="2400" spc="-5" dirty="0">
                <a:latin typeface="Segoe UI"/>
                <a:cs typeface="Segoe UI"/>
              </a:rPr>
              <a:t>đánh </a:t>
            </a:r>
            <a:r>
              <a:rPr sz="2400" dirty="0">
                <a:latin typeface="Segoe UI"/>
                <a:cs typeface="Segoe UI"/>
              </a:rPr>
              <a:t>dấu trang </a:t>
            </a:r>
            <a:r>
              <a:rPr sz="2400" spc="-5" dirty="0">
                <a:latin typeface="Segoe UI"/>
                <a:cs typeface="Segoe UI"/>
              </a:rPr>
              <a:t>web </a:t>
            </a:r>
            <a:r>
              <a:rPr sz="2400" dirty="0">
                <a:latin typeface="Segoe UI"/>
                <a:cs typeface="Segoe UI"/>
              </a:rPr>
              <a:t>tự </a:t>
            </a:r>
            <a:r>
              <a:rPr sz="2400" spc="-5" dirty="0">
                <a:latin typeface="Segoe UI"/>
                <a:cs typeface="Segoe UI"/>
              </a:rPr>
              <a:t>động </a:t>
            </a:r>
            <a:r>
              <a:rPr sz="2400" dirty="0">
                <a:latin typeface="Segoe UI"/>
                <a:cs typeface="Segoe UI"/>
              </a:rPr>
              <a:t>tạo</a:t>
            </a:r>
            <a:r>
              <a:rPr sz="2400" spc="4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ra.</a:t>
            </a:r>
            <a:endParaRPr sz="2400">
              <a:latin typeface="Segoe UI"/>
              <a:cs typeface="Segoe UI"/>
            </a:endParaRPr>
          </a:p>
          <a:p>
            <a:pPr marL="297180" marR="114935" indent="-285115">
              <a:lnSpc>
                <a:spcPct val="100000"/>
              </a:lnSpc>
              <a:spcBef>
                <a:spcPts val="40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dirty="0">
                <a:latin typeface="Segoe UI"/>
                <a:cs typeface="Segoe UI"/>
              </a:rPr>
              <a:t>Nếu </a:t>
            </a:r>
            <a:r>
              <a:rPr sz="2400" spc="-5" dirty="0">
                <a:latin typeface="Segoe UI"/>
                <a:cs typeface="Segoe UI"/>
              </a:rPr>
              <a:t>một trình duyệt không hỗ </a:t>
            </a:r>
            <a:r>
              <a:rPr sz="2400" dirty="0">
                <a:latin typeface="Segoe UI"/>
                <a:cs typeface="Segoe UI"/>
              </a:rPr>
              <a:t>trợ </a:t>
            </a:r>
            <a:r>
              <a:rPr sz="2400" spc="10" dirty="0">
                <a:latin typeface="Segoe UI"/>
                <a:cs typeface="Segoe UI"/>
              </a:rPr>
              <a:t>AJAX </a:t>
            </a:r>
            <a:r>
              <a:rPr sz="2400" spc="-5" dirty="0">
                <a:latin typeface="Segoe UI"/>
                <a:cs typeface="Segoe UI"/>
              </a:rPr>
              <a:t>hoặc </a:t>
            </a:r>
            <a:r>
              <a:rPr sz="2400" dirty="0">
                <a:latin typeface="Segoe UI"/>
                <a:cs typeface="Segoe UI"/>
              </a:rPr>
              <a:t>nếu  </a:t>
            </a:r>
            <a:r>
              <a:rPr sz="2400" spc="-15" dirty="0">
                <a:latin typeface="Segoe UI"/>
                <a:cs typeface="Segoe UI"/>
              </a:rPr>
              <a:t>JavaScript </a:t>
            </a:r>
            <a:r>
              <a:rPr sz="2400" dirty="0">
                <a:latin typeface="Segoe UI"/>
                <a:cs typeface="Segoe UI"/>
              </a:rPr>
              <a:t>bị </a:t>
            </a:r>
            <a:r>
              <a:rPr sz="2400" spc="-5" dirty="0">
                <a:latin typeface="Segoe UI"/>
                <a:cs typeface="Segoe UI"/>
              </a:rPr>
              <a:t>vô hiệu </a:t>
            </a:r>
            <a:r>
              <a:rPr sz="2400" spc="-15" dirty="0">
                <a:latin typeface="Segoe UI"/>
                <a:cs typeface="Segoe UI"/>
              </a:rPr>
              <a:t>hóa, </a:t>
            </a:r>
            <a:r>
              <a:rPr sz="2400" spc="-5" dirty="0">
                <a:latin typeface="Segoe UI"/>
                <a:cs typeface="Segoe UI"/>
              </a:rPr>
              <a:t>chức năng </a:t>
            </a:r>
            <a:r>
              <a:rPr sz="2400" spc="10" dirty="0">
                <a:latin typeface="Segoe UI"/>
                <a:cs typeface="Segoe UI"/>
              </a:rPr>
              <a:t>AJAX </a:t>
            </a:r>
            <a:r>
              <a:rPr sz="2400" spc="-5" dirty="0">
                <a:latin typeface="Segoe UI"/>
                <a:cs typeface="Segoe UI"/>
              </a:rPr>
              <a:t>không thể  được </a:t>
            </a: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dụng.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  <p:transition spd="slow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43070"/>
            <a:ext cx="8047990" cy="3219450"/>
          </a:xfrm>
          <a:prstGeom prst="rect">
            <a:avLst/>
          </a:prstGeom>
        </p:spPr>
        <p:txBody>
          <a:bodyPr vert="horz" wrap="square" lIns="0" tIns="227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2400" b="1" spc="-5" dirty="0">
                <a:solidFill>
                  <a:srgbClr val="FF6400"/>
                </a:solidFill>
                <a:latin typeface="Segoe UI"/>
                <a:cs typeface="Segoe UI"/>
              </a:rPr>
              <a:t>Nền</a:t>
            </a:r>
            <a:r>
              <a:rPr sz="2400" b="1" dirty="0">
                <a:solidFill>
                  <a:srgbClr val="FF6400"/>
                </a:solidFill>
                <a:latin typeface="Segoe UI"/>
                <a:cs typeface="Segoe UI"/>
              </a:rPr>
              <a:t> tảng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400" b="1" spc="-25" dirty="0">
                <a:solidFill>
                  <a:srgbClr val="0C5AA6"/>
                </a:solidFill>
                <a:latin typeface="Segoe UI"/>
                <a:cs typeface="Segoe UI"/>
              </a:rPr>
              <a:t>Web </a:t>
            </a:r>
            <a:r>
              <a:rPr sz="2400" b="1" spc="-5" dirty="0">
                <a:solidFill>
                  <a:srgbClr val="0C5AA6"/>
                </a:solidFill>
                <a:latin typeface="Segoe UI"/>
                <a:cs typeface="Segoe UI"/>
              </a:rPr>
              <a:t>Hosting</a:t>
            </a:r>
            <a:r>
              <a:rPr sz="2400" b="1" spc="15" dirty="0">
                <a:solidFill>
                  <a:srgbClr val="0C5AA6"/>
                </a:solidFill>
                <a:latin typeface="Segoe UI"/>
                <a:cs typeface="Segoe UI"/>
              </a:rPr>
              <a:t> </a:t>
            </a:r>
            <a:r>
              <a:rPr sz="2400" b="1" spc="5" dirty="0">
                <a:solidFill>
                  <a:srgbClr val="0C5AA6"/>
                </a:solidFill>
                <a:latin typeface="Segoe UI"/>
                <a:cs typeface="Segoe UI"/>
              </a:rPr>
              <a:t>Service:</a:t>
            </a:r>
            <a:endParaRPr sz="2400">
              <a:latin typeface="Segoe UI"/>
              <a:cs typeface="Segoe UI"/>
            </a:endParaRPr>
          </a:p>
          <a:p>
            <a:pPr marL="297180" marR="5080" indent="-285115">
              <a:lnSpc>
                <a:spcPct val="100000"/>
              </a:lnSpc>
              <a:spcBef>
                <a:spcPts val="400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dirty="0">
                <a:latin typeface="Segoe UI"/>
                <a:cs typeface="Segoe UI"/>
              </a:rPr>
              <a:t>Bạn sẽ </a:t>
            </a:r>
            <a:r>
              <a:rPr sz="2400" spc="-5" dirty="0">
                <a:latin typeface="Segoe UI"/>
                <a:cs typeface="Segoe UI"/>
              </a:rPr>
              <a:t>cần một dịch </a:t>
            </a:r>
            <a:r>
              <a:rPr sz="2400" dirty="0">
                <a:latin typeface="Segoe UI"/>
                <a:cs typeface="Segoe UI"/>
              </a:rPr>
              <a:t>vụ </a:t>
            </a:r>
            <a:r>
              <a:rPr sz="2400" spc="-5" dirty="0">
                <a:latin typeface="Segoe UI"/>
                <a:cs typeface="Segoe UI"/>
              </a:rPr>
              <a:t>lưu </a:t>
            </a:r>
            <a:r>
              <a:rPr sz="2400" dirty="0">
                <a:latin typeface="Segoe UI"/>
                <a:cs typeface="Segoe UI"/>
              </a:rPr>
              <a:t>trữ </a:t>
            </a:r>
            <a:r>
              <a:rPr sz="2400" spc="-5" dirty="0">
                <a:latin typeface="Segoe UI"/>
                <a:cs typeface="Segoe UI"/>
              </a:rPr>
              <a:t>cho </a:t>
            </a:r>
            <a:r>
              <a:rPr sz="2400" dirty="0">
                <a:latin typeface="Segoe UI"/>
                <a:cs typeface="Segoe UI"/>
              </a:rPr>
              <a:t>phép bạn </a:t>
            </a:r>
            <a:r>
              <a:rPr sz="2400" spc="-5" dirty="0">
                <a:latin typeface="Segoe UI"/>
                <a:cs typeface="Segoe UI"/>
              </a:rPr>
              <a:t>lưu </a:t>
            </a:r>
            <a:r>
              <a:rPr sz="2400" dirty="0">
                <a:latin typeface="Segoe UI"/>
                <a:cs typeface="Segoe UI"/>
              </a:rPr>
              <a:t>trữ </a:t>
            </a:r>
            <a:r>
              <a:rPr sz="2400" spc="-5" dirty="0">
                <a:latin typeface="Segoe UI"/>
                <a:cs typeface="Segoe UI"/>
              </a:rPr>
              <a:t>web,  </a:t>
            </a:r>
            <a:r>
              <a:rPr sz="2400" dirty="0">
                <a:latin typeface="Segoe UI"/>
                <a:cs typeface="Segoe UI"/>
              </a:rPr>
              <a:t>dữ </a:t>
            </a:r>
            <a:r>
              <a:rPr sz="2400" spc="-5" dirty="0">
                <a:latin typeface="Segoe UI"/>
                <a:cs typeface="Segoe UI"/>
              </a:rPr>
              <a:t>liệu </a:t>
            </a:r>
            <a:r>
              <a:rPr sz="2400" spc="-25" dirty="0">
                <a:latin typeface="Segoe UI"/>
                <a:cs typeface="Segoe UI"/>
              </a:rPr>
              <a:t>và </a:t>
            </a:r>
            <a:r>
              <a:rPr sz="2400" spc="-5" dirty="0">
                <a:latin typeface="Segoe UI"/>
                <a:cs typeface="Segoe UI"/>
              </a:rPr>
              <a:t>các </a:t>
            </a:r>
            <a:r>
              <a:rPr sz="2400" dirty="0">
                <a:latin typeface="Segoe UI"/>
                <a:cs typeface="Segoe UI"/>
              </a:rPr>
              <a:t>ứng</a:t>
            </a:r>
            <a:r>
              <a:rPr sz="2400" spc="8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dụng.</a:t>
            </a:r>
            <a:endParaRPr sz="2400">
              <a:latin typeface="Segoe UI"/>
              <a:cs typeface="Segoe UI"/>
            </a:endParaRPr>
          </a:p>
          <a:p>
            <a:pPr marL="297180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Một </a:t>
            </a:r>
            <a:r>
              <a:rPr sz="2400" dirty="0">
                <a:latin typeface="Segoe UI"/>
                <a:cs typeface="Segoe UI"/>
              </a:rPr>
              <a:t>số </a:t>
            </a:r>
            <a:r>
              <a:rPr sz="2400" spc="-5" dirty="0">
                <a:latin typeface="Segoe UI"/>
                <a:cs typeface="Segoe UI"/>
              </a:rPr>
              <a:t>dịch </a:t>
            </a:r>
            <a:r>
              <a:rPr sz="2400" dirty="0">
                <a:latin typeface="Segoe UI"/>
                <a:cs typeface="Segoe UI"/>
              </a:rPr>
              <a:t>vụ </a:t>
            </a:r>
            <a:r>
              <a:rPr sz="2400" spc="-5" dirty="0">
                <a:latin typeface="Segoe UI"/>
                <a:cs typeface="Segoe UI"/>
              </a:rPr>
              <a:t>Cloud được cung cấp </a:t>
            </a:r>
            <a:r>
              <a:rPr sz="2400" dirty="0">
                <a:latin typeface="Segoe UI"/>
                <a:cs typeface="Segoe UI"/>
              </a:rPr>
              <a:t>để </a:t>
            </a:r>
            <a:r>
              <a:rPr sz="2400" spc="-5" dirty="0">
                <a:latin typeface="Segoe UI"/>
                <a:cs typeface="Segoe UI"/>
              </a:rPr>
              <a:t>lưu </a:t>
            </a:r>
            <a:r>
              <a:rPr sz="2400" dirty="0">
                <a:latin typeface="Segoe UI"/>
                <a:cs typeface="Segoe UI"/>
              </a:rPr>
              <a:t>trữ </a:t>
            </a:r>
            <a:r>
              <a:rPr sz="2400" spc="-5" dirty="0">
                <a:latin typeface="Segoe UI"/>
                <a:cs typeface="Segoe UI"/>
              </a:rPr>
              <a:t>web</a:t>
            </a:r>
            <a:r>
              <a:rPr sz="2400" spc="12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là:</a:t>
            </a:r>
            <a:endParaRPr sz="2400">
              <a:latin typeface="Segoe UI"/>
              <a:cs typeface="Segoe UI"/>
            </a:endParaRPr>
          </a:p>
          <a:p>
            <a:pPr marL="475615" lvl="1" indent="-285750">
              <a:lnSpc>
                <a:spcPct val="100000"/>
              </a:lnSpc>
              <a:spcBef>
                <a:spcPts val="405"/>
              </a:spcBef>
              <a:buClr>
                <a:srgbClr val="0C5AA6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2400" spc="-5" dirty="0">
                <a:latin typeface="Segoe UI"/>
                <a:cs typeface="Segoe UI"/>
              </a:rPr>
              <a:t>Amazon Elastic Compute</a:t>
            </a:r>
            <a:r>
              <a:rPr sz="2400" spc="5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Cloud</a:t>
            </a:r>
            <a:endParaRPr sz="2400">
              <a:latin typeface="Segoe UI"/>
              <a:cs typeface="Segoe UI"/>
            </a:endParaRPr>
          </a:p>
          <a:p>
            <a:pPr marL="475615" lvl="1" indent="-285750">
              <a:lnSpc>
                <a:spcPct val="100000"/>
              </a:lnSpc>
              <a:spcBef>
                <a:spcPts val="400"/>
              </a:spcBef>
              <a:buClr>
                <a:srgbClr val="0C5AA6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2400" spc="-5" dirty="0">
                <a:latin typeface="Segoe UI"/>
                <a:cs typeface="Segoe UI"/>
              </a:rPr>
              <a:t>Mosso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63507" y="3436389"/>
            <a:ext cx="6715125" cy="2943225"/>
            <a:chOff x="963507" y="3436389"/>
            <a:chExt cx="6715125" cy="2943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507" y="4779086"/>
              <a:ext cx="3724275" cy="16001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7893" y="3436389"/>
              <a:ext cx="4600575" cy="150494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202924" y="6433711"/>
            <a:ext cx="242570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Bài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4: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Truy cập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Điện 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toán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đám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mây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358564"/>
            <a:ext cx="1357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Nền</a:t>
            </a:r>
            <a:r>
              <a:rPr sz="2400" spc="-80" dirty="0"/>
              <a:t> </a:t>
            </a:r>
            <a:r>
              <a:rPr sz="2400" dirty="0"/>
              <a:t>tảng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83524" y="898294"/>
            <a:ext cx="8510270" cy="464820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000" b="1" dirty="0">
                <a:solidFill>
                  <a:srgbClr val="0C5AA6"/>
                </a:solidFill>
                <a:latin typeface="Segoe UI"/>
                <a:cs typeface="Segoe UI"/>
              </a:rPr>
              <a:t>Amazon </a:t>
            </a:r>
            <a:r>
              <a:rPr sz="2000" b="1" spc="-5" dirty="0">
                <a:solidFill>
                  <a:srgbClr val="0C5AA6"/>
                </a:solidFill>
                <a:latin typeface="Segoe UI"/>
                <a:cs typeface="Segoe UI"/>
              </a:rPr>
              <a:t>Elastic Compute</a:t>
            </a:r>
            <a:r>
              <a:rPr sz="2000" b="1" spc="-25" dirty="0">
                <a:solidFill>
                  <a:srgbClr val="0C5AA6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C5AA6"/>
                </a:solidFill>
                <a:latin typeface="Segoe UI"/>
                <a:cs typeface="Segoe UI"/>
              </a:rPr>
              <a:t>Cloud</a:t>
            </a:r>
            <a:endParaRPr sz="2000">
              <a:latin typeface="Segoe UI"/>
              <a:cs typeface="Segoe UI"/>
            </a:endParaRPr>
          </a:p>
          <a:p>
            <a:pPr marL="297180" marR="337820" indent="-285115">
              <a:lnSpc>
                <a:spcPct val="100000"/>
              </a:lnSpc>
              <a:spcBef>
                <a:spcPts val="390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Amazon Elastic Compute Cloud  </a:t>
            </a:r>
            <a:r>
              <a:rPr sz="2400" spc="-5" dirty="0">
                <a:latin typeface="Segoe UI"/>
                <a:cs typeface="Segoe UI"/>
                <a:hlinkClick r:id="rId2"/>
              </a:rPr>
              <a:t>(h</a:t>
            </a:r>
            <a:r>
              <a:rPr sz="2400" spc="-5" dirty="0">
                <a:latin typeface="Segoe UI"/>
                <a:cs typeface="Segoe UI"/>
              </a:rPr>
              <a:t>t</a:t>
            </a:r>
            <a:r>
              <a:rPr sz="2400" spc="-5" dirty="0">
                <a:latin typeface="Segoe UI"/>
                <a:cs typeface="Segoe UI"/>
                <a:hlinkClick r:id="rId2"/>
              </a:rPr>
              <a:t>tp://aws.amazon.com/ec2) </a:t>
            </a:r>
            <a:r>
              <a:rPr sz="2400" spc="-5" dirty="0">
                <a:latin typeface="Segoe UI"/>
                <a:cs typeface="Segoe UI"/>
              </a:rPr>
              <a:t>là một dịch </a:t>
            </a:r>
            <a:r>
              <a:rPr sz="2400" dirty="0">
                <a:latin typeface="Segoe UI"/>
                <a:cs typeface="Segoe UI"/>
              </a:rPr>
              <a:t>vụ </a:t>
            </a:r>
            <a:r>
              <a:rPr sz="2400" spc="-5" dirty="0">
                <a:latin typeface="Segoe UI"/>
                <a:cs typeface="Segoe UI"/>
              </a:rPr>
              <a:t>web cung cấp  khả năng thay đổi kích thước tính </a:t>
            </a:r>
            <a:r>
              <a:rPr sz="2400" spc="-20" dirty="0">
                <a:latin typeface="Segoe UI"/>
                <a:cs typeface="Segoe UI"/>
              </a:rPr>
              <a:t>toán </a:t>
            </a:r>
            <a:r>
              <a:rPr sz="2400" spc="-10" dirty="0">
                <a:latin typeface="Segoe UI"/>
                <a:cs typeface="Segoe UI"/>
              </a:rPr>
              <a:t>trong </a:t>
            </a:r>
            <a:r>
              <a:rPr sz="2400" dirty="0">
                <a:latin typeface="Segoe UI"/>
                <a:cs typeface="Segoe UI"/>
              </a:rPr>
              <a:t>đám</a:t>
            </a:r>
            <a:r>
              <a:rPr sz="2400" spc="210" dirty="0">
                <a:latin typeface="Segoe UI"/>
                <a:cs typeface="Segoe UI"/>
              </a:rPr>
              <a:t> </a:t>
            </a:r>
            <a:r>
              <a:rPr sz="2400" spc="-40" dirty="0">
                <a:latin typeface="Segoe UI"/>
                <a:cs typeface="Segoe UI"/>
              </a:rPr>
              <a:t>mây.</a:t>
            </a:r>
            <a:endParaRPr sz="2400">
              <a:latin typeface="Segoe UI"/>
              <a:cs typeface="Segoe UI"/>
            </a:endParaRPr>
          </a:p>
          <a:p>
            <a:pPr marL="297180" marR="385445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Giao diện dịch </a:t>
            </a:r>
            <a:r>
              <a:rPr sz="2400" dirty="0">
                <a:latin typeface="Segoe UI"/>
                <a:cs typeface="Segoe UI"/>
              </a:rPr>
              <a:t>vụ </a:t>
            </a:r>
            <a:r>
              <a:rPr sz="2400" spc="-5" dirty="0">
                <a:latin typeface="Segoe UI"/>
                <a:cs typeface="Segoe UI"/>
              </a:rPr>
              <a:t>web của Amazon EC2 cho </a:t>
            </a:r>
            <a:r>
              <a:rPr sz="2400" dirty="0">
                <a:latin typeface="Segoe UI"/>
                <a:cs typeface="Segoe UI"/>
              </a:rPr>
              <a:t>phép bạn </a:t>
            </a:r>
            <a:r>
              <a:rPr sz="2400" spc="-5" dirty="0">
                <a:latin typeface="Segoe UI"/>
                <a:cs typeface="Segoe UI"/>
              </a:rPr>
              <a:t>cấu  hình với dung lượng tối</a:t>
            </a:r>
            <a:r>
              <a:rPr sz="2400" spc="12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thiểu.</a:t>
            </a:r>
            <a:endParaRPr sz="2400">
              <a:latin typeface="Segoe UI"/>
              <a:cs typeface="Segoe UI"/>
            </a:endParaRPr>
          </a:p>
          <a:p>
            <a:pPr marL="297180" marR="38735" indent="-285115">
              <a:lnSpc>
                <a:spcPct val="100000"/>
              </a:lnSpc>
              <a:spcBef>
                <a:spcPts val="409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dirty="0">
                <a:latin typeface="Segoe UI"/>
                <a:cs typeface="Segoe UI"/>
              </a:rPr>
              <a:t>Nó </a:t>
            </a:r>
            <a:r>
              <a:rPr sz="2400" spc="-5" dirty="0">
                <a:latin typeface="Segoe UI"/>
                <a:cs typeface="Segoe UI"/>
              </a:rPr>
              <a:t>cung cấp cơ chế kiểm </a:t>
            </a:r>
            <a:r>
              <a:rPr sz="2400" spc="-10" dirty="0">
                <a:latin typeface="Segoe UI"/>
                <a:cs typeface="Segoe UI"/>
              </a:rPr>
              <a:t>soát </a:t>
            </a:r>
            <a:r>
              <a:rPr sz="2400" spc="-5" dirty="0">
                <a:latin typeface="Segoe UI"/>
                <a:cs typeface="Segoe UI"/>
              </a:rPr>
              <a:t>nguồn </a:t>
            </a:r>
            <a:r>
              <a:rPr sz="2400" dirty="0">
                <a:latin typeface="Segoe UI"/>
                <a:cs typeface="Segoe UI"/>
              </a:rPr>
              <a:t>tài </a:t>
            </a:r>
            <a:r>
              <a:rPr sz="2400" spc="-5" dirty="0">
                <a:latin typeface="Segoe UI"/>
                <a:cs typeface="Segoe UI"/>
              </a:rPr>
              <a:t>nguyên máy tính </a:t>
            </a:r>
            <a:r>
              <a:rPr sz="2400" spc="-25" dirty="0">
                <a:latin typeface="Segoe UI"/>
                <a:cs typeface="Segoe UI"/>
              </a:rPr>
              <a:t>và  </a:t>
            </a:r>
            <a:r>
              <a:rPr sz="2400" spc="-5" dirty="0">
                <a:latin typeface="Segoe UI"/>
                <a:cs typeface="Segoe UI"/>
              </a:rPr>
              <a:t>cho </a:t>
            </a:r>
            <a:r>
              <a:rPr sz="2400" dirty="0">
                <a:latin typeface="Segoe UI"/>
                <a:cs typeface="Segoe UI"/>
              </a:rPr>
              <a:t>phép bạn </a:t>
            </a:r>
            <a:r>
              <a:rPr sz="2400" spc="-5" dirty="0">
                <a:latin typeface="Segoe UI"/>
                <a:cs typeface="Segoe UI"/>
              </a:rPr>
              <a:t>chạy </a:t>
            </a:r>
            <a:r>
              <a:rPr sz="2400" spc="-10" dirty="0">
                <a:latin typeface="Segoe UI"/>
                <a:cs typeface="Segoe UI"/>
              </a:rPr>
              <a:t>trên </a:t>
            </a:r>
            <a:r>
              <a:rPr sz="2400" spc="-5" dirty="0">
                <a:latin typeface="Segoe UI"/>
                <a:cs typeface="Segoe UI"/>
              </a:rPr>
              <a:t>Amazon</a:t>
            </a:r>
            <a:r>
              <a:rPr sz="2400" spc="7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EC2</a:t>
            </a:r>
            <a:endParaRPr sz="2400">
              <a:latin typeface="Segoe UI"/>
              <a:cs typeface="Segoe UI"/>
            </a:endParaRPr>
          </a:p>
          <a:p>
            <a:pPr marL="297180" marR="340995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Amazon EC2 làm giảm thời gian khởi động máy chủ, </a:t>
            </a:r>
            <a:r>
              <a:rPr sz="2400" dirty="0">
                <a:latin typeface="Segoe UI"/>
                <a:cs typeface="Segoe UI"/>
              </a:rPr>
              <a:t>đáp  ứng </a:t>
            </a:r>
            <a:r>
              <a:rPr sz="2400" spc="-5" dirty="0">
                <a:latin typeface="Segoe UI"/>
                <a:cs typeface="Segoe UI"/>
              </a:rPr>
              <a:t>các thay đổi cấu hình của </a:t>
            </a:r>
            <a:r>
              <a:rPr sz="2400" dirty="0">
                <a:latin typeface="Segoe UI"/>
                <a:cs typeface="Segoe UI"/>
              </a:rPr>
              <a:t>bạn </a:t>
            </a:r>
            <a:r>
              <a:rPr sz="2400" spc="-5" dirty="0">
                <a:latin typeface="Segoe UI"/>
                <a:cs typeface="Segoe UI"/>
              </a:rPr>
              <a:t>một cách nhanh</a:t>
            </a:r>
            <a:r>
              <a:rPr sz="2400" spc="22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chóng.</a:t>
            </a:r>
            <a:endParaRPr sz="2400">
              <a:latin typeface="Segoe UI"/>
              <a:cs typeface="Segoe UI"/>
            </a:endParaRPr>
          </a:p>
          <a:p>
            <a:pPr marL="297180" marR="5080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Amazon EC2 cho </a:t>
            </a:r>
            <a:r>
              <a:rPr sz="2400" dirty="0">
                <a:latin typeface="Segoe UI"/>
                <a:cs typeface="Segoe UI"/>
              </a:rPr>
              <a:t>phép bạn </a:t>
            </a:r>
            <a:r>
              <a:rPr sz="2400" spc="-5" dirty="0">
                <a:latin typeface="Segoe UI"/>
                <a:cs typeface="Segoe UI"/>
              </a:rPr>
              <a:t>chỉ </a:t>
            </a:r>
            <a:r>
              <a:rPr sz="2400" dirty="0">
                <a:latin typeface="Segoe UI"/>
                <a:cs typeface="Segoe UI"/>
              </a:rPr>
              <a:t>phải trả </a:t>
            </a:r>
            <a:r>
              <a:rPr sz="2400" spc="-5" dirty="0">
                <a:latin typeface="Segoe UI"/>
                <a:cs typeface="Segoe UI"/>
              </a:rPr>
              <a:t>tiền cho các </a:t>
            </a:r>
            <a:r>
              <a:rPr sz="2400" dirty="0">
                <a:latin typeface="Segoe UI"/>
                <a:cs typeface="Segoe UI"/>
              </a:rPr>
              <a:t>phần </a:t>
            </a:r>
            <a:r>
              <a:rPr sz="2400" spc="-5" dirty="0">
                <a:latin typeface="Segoe UI"/>
                <a:cs typeface="Segoe UI"/>
              </a:rPr>
              <a:t>lưu  </a:t>
            </a:r>
            <a:r>
              <a:rPr sz="2400" dirty="0">
                <a:latin typeface="Segoe UI"/>
                <a:cs typeface="Segoe UI"/>
              </a:rPr>
              <a:t>trữ </a:t>
            </a:r>
            <a:r>
              <a:rPr sz="2400" spc="-5" dirty="0">
                <a:latin typeface="Segoe UI"/>
                <a:cs typeface="Segoe UI"/>
              </a:rPr>
              <a:t>mà </a:t>
            </a:r>
            <a:r>
              <a:rPr sz="2400" dirty="0">
                <a:latin typeface="Segoe UI"/>
                <a:cs typeface="Segoe UI"/>
              </a:rPr>
              <a:t>bạn sử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dirty="0">
                <a:latin typeface="Segoe UI"/>
                <a:cs typeface="Segoe UI"/>
              </a:rPr>
              <a:t>thực</a:t>
            </a:r>
            <a:r>
              <a:rPr sz="2400" spc="2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tế.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  <p:transition spd="slow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358564"/>
            <a:ext cx="1357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Nền</a:t>
            </a:r>
            <a:r>
              <a:rPr sz="2400" spc="-80" dirty="0"/>
              <a:t> </a:t>
            </a:r>
            <a:r>
              <a:rPr sz="2400" dirty="0"/>
              <a:t>tảng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83524" y="890035"/>
            <a:ext cx="8155940" cy="493776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300" b="1" spc="-5" dirty="0">
                <a:solidFill>
                  <a:srgbClr val="0C5AA6"/>
                </a:solidFill>
                <a:latin typeface="Segoe UI"/>
                <a:cs typeface="Segoe UI"/>
              </a:rPr>
              <a:t>Mosso</a:t>
            </a:r>
            <a:endParaRPr sz="2300">
              <a:latin typeface="Segoe UI"/>
              <a:cs typeface="Segoe UI"/>
            </a:endParaRPr>
          </a:p>
          <a:p>
            <a:pPr marL="297180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300" spc="-5" dirty="0">
                <a:latin typeface="Segoe UI"/>
                <a:cs typeface="Segoe UI"/>
              </a:rPr>
              <a:t>Mosso </a:t>
            </a:r>
            <a:r>
              <a:rPr sz="2300" dirty="0">
                <a:latin typeface="Segoe UI"/>
                <a:cs typeface="Segoe UI"/>
              </a:rPr>
              <a:t>là nhà cung cấp Hosting Cloud </a:t>
            </a:r>
            <a:r>
              <a:rPr sz="2300" spc="-20" dirty="0">
                <a:latin typeface="Segoe UI"/>
                <a:cs typeface="Segoe UI"/>
              </a:rPr>
              <a:t>và</a:t>
            </a:r>
            <a:r>
              <a:rPr sz="2300" spc="-160" dirty="0">
                <a:latin typeface="Segoe UI"/>
                <a:cs typeface="Segoe UI"/>
              </a:rPr>
              <a:t> </a:t>
            </a:r>
            <a:r>
              <a:rPr sz="2300" spc="-5" dirty="0">
                <a:latin typeface="Segoe UI"/>
                <a:cs typeface="Segoe UI"/>
              </a:rPr>
              <a:t>CloudFS.</a:t>
            </a:r>
            <a:endParaRPr sz="2300">
              <a:latin typeface="Segoe UI"/>
              <a:cs typeface="Segoe UI"/>
            </a:endParaRPr>
          </a:p>
          <a:p>
            <a:pPr marL="297815" indent="-285750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sz="2300" spc="-5" dirty="0">
                <a:latin typeface="Segoe UI"/>
                <a:cs typeface="Segoe UI"/>
              </a:rPr>
              <a:t>Mosso </a:t>
            </a:r>
            <a:r>
              <a:rPr sz="2300" dirty="0">
                <a:latin typeface="Segoe UI"/>
                <a:cs typeface="Segoe UI"/>
              </a:rPr>
              <a:t>cung cấp một giao diện </a:t>
            </a:r>
            <a:r>
              <a:rPr sz="2300" spc="-5" dirty="0">
                <a:latin typeface="Segoe UI"/>
                <a:cs typeface="Segoe UI"/>
              </a:rPr>
              <a:t>dễ </a:t>
            </a:r>
            <a:r>
              <a:rPr sz="2300" dirty="0">
                <a:latin typeface="Segoe UI"/>
                <a:cs typeface="Segoe UI"/>
              </a:rPr>
              <a:t>dàng quản lý </a:t>
            </a:r>
            <a:r>
              <a:rPr sz="2300" spc="-20" dirty="0">
                <a:latin typeface="Segoe UI"/>
                <a:cs typeface="Segoe UI"/>
              </a:rPr>
              <a:t>và </a:t>
            </a:r>
            <a:r>
              <a:rPr sz="2300" dirty="0">
                <a:latin typeface="Segoe UI"/>
                <a:cs typeface="Segoe UI"/>
              </a:rPr>
              <a:t>phát</a:t>
            </a:r>
            <a:r>
              <a:rPr sz="2300" spc="-235" dirty="0">
                <a:latin typeface="Segoe UI"/>
                <a:cs typeface="Segoe UI"/>
              </a:rPr>
              <a:t> </a:t>
            </a:r>
            <a:r>
              <a:rPr sz="2300" dirty="0">
                <a:latin typeface="Segoe UI"/>
                <a:cs typeface="Segoe UI"/>
              </a:rPr>
              <a:t>triển</a:t>
            </a:r>
            <a:endParaRPr sz="2300">
              <a:latin typeface="Segoe UI"/>
              <a:cs typeface="Segoe UI"/>
            </a:endParaRPr>
          </a:p>
          <a:p>
            <a:pPr marL="297815" marR="280035" indent="-285115">
              <a:lnSpc>
                <a:spcPct val="100000"/>
              </a:lnSpc>
              <a:spcBef>
                <a:spcPts val="409"/>
              </a:spcBef>
              <a:buClr>
                <a:srgbClr val="FF6400"/>
              </a:buClr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sz="2300" dirty="0">
                <a:latin typeface="Segoe UI"/>
                <a:cs typeface="Segoe UI"/>
              </a:rPr>
              <a:t>Các nhà quản lý </a:t>
            </a:r>
            <a:r>
              <a:rPr sz="2300" spc="-5" dirty="0">
                <a:latin typeface="Segoe UI"/>
                <a:cs typeface="Segoe UI"/>
              </a:rPr>
              <a:t>IT </a:t>
            </a:r>
            <a:r>
              <a:rPr sz="2300" dirty="0">
                <a:latin typeface="Segoe UI"/>
                <a:cs typeface="Segoe UI"/>
              </a:rPr>
              <a:t>có thể triển khai các ứng dụng </a:t>
            </a:r>
            <a:r>
              <a:rPr sz="2300" spc="-5" dirty="0">
                <a:latin typeface="Segoe UI"/>
                <a:cs typeface="Segoe UI"/>
              </a:rPr>
              <a:t>web</a:t>
            </a:r>
            <a:r>
              <a:rPr sz="2300" spc="-270" dirty="0">
                <a:latin typeface="Segoe UI"/>
                <a:cs typeface="Segoe UI"/>
              </a:rPr>
              <a:t> </a:t>
            </a:r>
            <a:r>
              <a:rPr sz="2300" spc="-5" dirty="0">
                <a:latin typeface="Segoe UI"/>
                <a:cs typeface="Segoe UI"/>
              </a:rPr>
              <a:t>một  </a:t>
            </a:r>
            <a:r>
              <a:rPr sz="2300" dirty="0">
                <a:latin typeface="Segoe UI"/>
                <a:cs typeface="Segoe UI"/>
              </a:rPr>
              <a:t>cách nhanh chóng </a:t>
            </a:r>
            <a:r>
              <a:rPr sz="2300" spc="-20" dirty="0">
                <a:latin typeface="Segoe UI"/>
                <a:cs typeface="Segoe UI"/>
              </a:rPr>
              <a:t>và </a:t>
            </a:r>
            <a:r>
              <a:rPr sz="2300" dirty="0">
                <a:latin typeface="Segoe UI"/>
                <a:cs typeface="Segoe UI"/>
              </a:rPr>
              <a:t>dễ dàng </a:t>
            </a:r>
            <a:r>
              <a:rPr sz="2300" spc="-10" dirty="0">
                <a:latin typeface="Segoe UI"/>
                <a:cs typeface="Segoe UI"/>
              </a:rPr>
              <a:t>trên </a:t>
            </a:r>
            <a:r>
              <a:rPr sz="2300" dirty="0">
                <a:latin typeface="Segoe UI"/>
                <a:cs typeface="Segoe UI"/>
              </a:rPr>
              <a:t>dịch vụ của</a:t>
            </a:r>
            <a:r>
              <a:rPr sz="2300" spc="-204" dirty="0">
                <a:latin typeface="Segoe UI"/>
                <a:cs typeface="Segoe UI"/>
              </a:rPr>
              <a:t> </a:t>
            </a:r>
            <a:r>
              <a:rPr sz="2300" spc="-5" dirty="0">
                <a:latin typeface="Segoe UI"/>
                <a:cs typeface="Segoe UI"/>
              </a:rPr>
              <a:t>Mosso</a:t>
            </a:r>
            <a:endParaRPr sz="2300">
              <a:latin typeface="Segoe UI"/>
              <a:cs typeface="Segoe UI"/>
            </a:endParaRPr>
          </a:p>
          <a:p>
            <a:pPr marL="13335">
              <a:lnSpc>
                <a:spcPct val="100000"/>
              </a:lnSpc>
            </a:pPr>
            <a:r>
              <a:rPr sz="2300" b="1" spc="-5" dirty="0">
                <a:solidFill>
                  <a:srgbClr val="0C5AA6"/>
                </a:solidFill>
                <a:latin typeface="Segoe UI"/>
                <a:cs typeface="Segoe UI"/>
              </a:rPr>
              <a:t>Mosso có </a:t>
            </a:r>
            <a:r>
              <a:rPr sz="2300" b="1" dirty="0">
                <a:solidFill>
                  <a:srgbClr val="0C5AA6"/>
                </a:solidFill>
                <a:latin typeface="Segoe UI"/>
                <a:cs typeface="Segoe UI"/>
              </a:rPr>
              <a:t>3 dịch vụ</a:t>
            </a:r>
            <a:r>
              <a:rPr sz="2300" b="1" spc="-30" dirty="0">
                <a:solidFill>
                  <a:srgbClr val="0C5AA6"/>
                </a:solidFill>
                <a:latin typeface="Segoe UI"/>
                <a:cs typeface="Segoe UI"/>
              </a:rPr>
              <a:t> </a:t>
            </a:r>
            <a:r>
              <a:rPr sz="2300" b="1" dirty="0">
                <a:solidFill>
                  <a:srgbClr val="0C5AA6"/>
                </a:solidFill>
                <a:latin typeface="Segoe UI"/>
                <a:cs typeface="Segoe UI"/>
              </a:rPr>
              <a:t>chính:</a:t>
            </a:r>
            <a:endParaRPr sz="2300">
              <a:latin typeface="Segoe UI"/>
              <a:cs typeface="Segoe UI"/>
            </a:endParaRPr>
          </a:p>
          <a:p>
            <a:pPr marL="245110" marR="59690" indent="-23177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45745" algn="l"/>
              </a:tabLst>
            </a:pPr>
            <a:r>
              <a:rPr sz="2300" b="1" spc="-5" dirty="0">
                <a:latin typeface="Segoe UI"/>
                <a:cs typeface="Segoe UI"/>
              </a:rPr>
              <a:t>Cloud Sites</a:t>
            </a:r>
            <a:r>
              <a:rPr sz="2300" spc="-5" dirty="0">
                <a:latin typeface="Segoe UI"/>
                <a:cs typeface="Segoe UI"/>
              </a:rPr>
              <a:t>: </a:t>
            </a:r>
            <a:r>
              <a:rPr sz="2300" dirty="0">
                <a:latin typeface="Segoe UI"/>
                <a:cs typeface="Segoe UI"/>
              </a:rPr>
              <a:t>Có thể chạy ứng dụng Windows hoặc Linux</a:t>
            </a:r>
            <a:r>
              <a:rPr sz="2300" spc="-215" dirty="0">
                <a:latin typeface="Segoe UI"/>
                <a:cs typeface="Segoe UI"/>
              </a:rPr>
              <a:t> </a:t>
            </a:r>
            <a:r>
              <a:rPr sz="2300" spc="-10" dirty="0">
                <a:latin typeface="Segoe UI"/>
                <a:cs typeface="Segoe UI"/>
              </a:rPr>
              <a:t>trên  </a:t>
            </a:r>
            <a:r>
              <a:rPr sz="2300" dirty="0">
                <a:latin typeface="Segoe UI"/>
                <a:cs typeface="Segoe UI"/>
              </a:rPr>
              <a:t>hàng trăm </a:t>
            </a:r>
            <a:r>
              <a:rPr sz="2300" spc="-5" dirty="0">
                <a:latin typeface="Segoe UI"/>
                <a:cs typeface="Segoe UI"/>
              </a:rPr>
              <a:t>máy</a:t>
            </a:r>
            <a:r>
              <a:rPr sz="2300" spc="-85" dirty="0">
                <a:latin typeface="Segoe UI"/>
                <a:cs typeface="Segoe UI"/>
              </a:rPr>
              <a:t> </a:t>
            </a:r>
            <a:r>
              <a:rPr sz="2300" spc="5" dirty="0">
                <a:latin typeface="Segoe UI"/>
                <a:cs typeface="Segoe UI"/>
              </a:rPr>
              <a:t>chủ.</a:t>
            </a:r>
            <a:endParaRPr sz="2300">
              <a:latin typeface="Segoe UI"/>
              <a:cs typeface="Segoe UI"/>
            </a:endParaRPr>
          </a:p>
          <a:p>
            <a:pPr marL="245745" indent="-232410">
              <a:lnSpc>
                <a:spcPct val="100000"/>
              </a:lnSpc>
              <a:spcBef>
                <a:spcPts val="400"/>
              </a:spcBef>
              <a:buClr>
                <a:srgbClr val="FF6400"/>
              </a:buClr>
              <a:buFont typeface="Wingdings"/>
              <a:buChar char=""/>
              <a:tabLst>
                <a:tab pos="246379" algn="l"/>
              </a:tabLst>
            </a:pPr>
            <a:r>
              <a:rPr sz="2300" b="1" spc="-5" dirty="0">
                <a:latin typeface="Segoe UI"/>
                <a:cs typeface="Segoe UI"/>
              </a:rPr>
              <a:t>Cloud </a:t>
            </a:r>
            <a:r>
              <a:rPr sz="2300" b="1" dirty="0">
                <a:latin typeface="Segoe UI"/>
                <a:cs typeface="Segoe UI"/>
              </a:rPr>
              <a:t>Files</a:t>
            </a:r>
            <a:r>
              <a:rPr sz="2300" dirty="0">
                <a:latin typeface="Segoe UI"/>
                <a:cs typeface="Segoe UI"/>
              </a:rPr>
              <a:t>: Cung cấp lưu trữ trực tuyến không giới</a:t>
            </a:r>
            <a:r>
              <a:rPr sz="2300" spc="-254" dirty="0">
                <a:latin typeface="Segoe UI"/>
                <a:cs typeface="Segoe UI"/>
              </a:rPr>
              <a:t> </a:t>
            </a:r>
            <a:r>
              <a:rPr sz="2300" dirty="0">
                <a:latin typeface="Segoe UI"/>
                <a:cs typeface="Segoe UI"/>
              </a:rPr>
              <a:t>hạn</a:t>
            </a:r>
            <a:endParaRPr sz="2300">
              <a:latin typeface="Segoe UI"/>
              <a:cs typeface="Segoe UI"/>
            </a:endParaRPr>
          </a:p>
          <a:p>
            <a:pPr marL="245110" marR="20320" indent="-231775">
              <a:lnSpc>
                <a:spcPct val="100000"/>
              </a:lnSpc>
              <a:spcBef>
                <a:spcPts val="405"/>
              </a:spcBef>
              <a:buClr>
                <a:srgbClr val="FF6400"/>
              </a:buClr>
              <a:buFont typeface="Wingdings"/>
              <a:buChar char=""/>
              <a:tabLst>
                <a:tab pos="245745" algn="l"/>
              </a:tabLst>
            </a:pPr>
            <a:r>
              <a:rPr sz="2300" b="1" spc="-5" dirty="0">
                <a:latin typeface="Segoe UI"/>
                <a:cs typeface="Segoe UI"/>
              </a:rPr>
              <a:t>Cloud </a:t>
            </a:r>
            <a:r>
              <a:rPr sz="2300" b="1" spc="5" dirty="0">
                <a:latin typeface="Segoe UI"/>
                <a:cs typeface="Segoe UI"/>
              </a:rPr>
              <a:t>Servers: </a:t>
            </a:r>
            <a:r>
              <a:rPr sz="2300" dirty="0">
                <a:latin typeface="Segoe UI"/>
                <a:cs typeface="Segoe UI"/>
              </a:rPr>
              <a:t>Có khả năng triển khai từ một đến hàng</a:t>
            </a:r>
            <a:r>
              <a:rPr sz="2300" spc="-200" dirty="0">
                <a:latin typeface="Segoe UI"/>
                <a:cs typeface="Segoe UI"/>
              </a:rPr>
              <a:t> </a:t>
            </a:r>
            <a:r>
              <a:rPr sz="2300" dirty="0">
                <a:latin typeface="Segoe UI"/>
                <a:cs typeface="Segoe UI"/>
              </a:rPr>
              <a:t>trăm  </a:t>
            </a:r>
            <a:r>
              <a:rPr sz="2300" spc="-5" dirty="0">
                <a:latin typeface="Segoe UI"/>
                <a:cs typeface="Segoe UI"/>
              </a:rPr>
              <a:t>máy </a:t>
            </a:r>
            <a:r>
              <a:rPr sz="2300" dirty="0">
                <a:latin typeface="Segoe UI"/>
                <a:cs typeface="Segoe UI"/>
              </a:rPr>
              <a:t>chủ</a:t>
            </a:r>
            <a:r>
              <a:rPr sz="2300" spc="-35" dirty="0">
                <a:latin typeface="Segoe UI"/>
                <a:cs typeface="Segoe UI"/>
              </a:rPr>
              <a:t> </a:t>
            </a:r>
            <a:r>
              <a:rPr sz="2300" dirty="0">
                <a:latin typeface="Segoe UI"/>
                <a:cs typeface="Segoe UI"/>
              </a:rPr>
              <a:t>Cloud.</a:t>
            </a:r>
            <a:endParaRPr sz="2300">
              <a:latin typeface="Segoe UI"/>
              <a:cs typeface="Segoe UI"/>
            </a:endParaRPr>
          </a:p>
          <a:p>
            <a:pPr marL="13335" marR="1257300" indent="-635">
              <a:lnSpc>
                <a:spcPct val="100000"/>
              </a:lnSpc>
            </a:pPr>
            <a:r>
              <a:rPr sz="2300" b="1" spc="-10" dirty="0">
                <a:solidFill>
                  <a:srgbClr val="0C5AA6"/>
                </a:solidFill>
                <a:latin typeface="Segoe UI"/>
                <a:cs typeface="Segoe UI"/>
              </a:rPr>
              <a:t>Ngoài </a:t>
            </a:r>
            <a:r>
              <a:rPr sz="2300" b="1" spc="-5" dirty="0">
                <a:solidFill>
                  <a:srgbClr val="0C5AA6"/>
                </a:solidFill>
                <a:latin typeface="Segoe UI"/>
                <a:cs typeface="Segoe UI"/>
              </a:rPr>
              <a:t>ra còn có các </a:t>
            </a:r>
            <a:r>
              <a:rPr sz="2300" b="1" dirty="0">
                <a:solidFill>
                  <a:srgbClr val="0C5AA6"/>
                </a:solidFill>
                <a:latin typeface="Segoe UI"/>
                <a:cs typeface="Segoe UI"/>
              </a:rPr>
              <a:t>nhà </a:t>
            </a:r>
            <a:r>
              <a:rPr sz="2300" b="1" spc="-5" dirty="0">
                <a:solidFill>
                  <a:srgbClr val="0C5AA6"/>
                </a:solidFill>
                <a:latin typeface="Segoe UI"/>
                <a:cs typeface="Segoe UI"/>
              </a:rPr>
              <a:t>cung cấp khác </a:t>
            </a:r>
            <a:r>
              <a:rPr sz="2300" b="1" dirty="0">
                <a:solidFill>
                  <a:srgbClr val="0C5AA6"/>
                </a:solidFill>
                <a:latin typeface="Segoe UI"/>
                <a:cs typeface="Segoe UI"/>
              </a:rPr>
              <a:t>như </a:t>
            </a:r>
            <a:r>
              <a:rPr sz="2300" b="1" spc="-5" dirty="0">
                <a:solidFill>
                  <a:srgbClr val="0C5AA6"/>
                </a:solidFill>
                <a:latin typeface="Segoe UI"/>
                <a:cs typeface="Segoe UI"/>
              </a:rPr>
              <a:t>Azure,  Force.com,…</a:t>
            </a:r>
            <a:endParaRPr sz="2300">
              <a:latin typeface="Segoe UI"/>
              <a:cs typeface="Segoe UI"/>
            </a:endParaRPr>
          </a:p>
        </p:txBody>
      </p:sp>
    </p:spTree>
  </p:cSld>
  <p:clrMapOvr>
    <a:masterClrMapping/>
  </p:clrMapOvr>
  <p:transition spd="slow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43070"/>
            <a:ext cx="8041005" cy="3636010"/>
          </a:xfrm>
          <a:prstGeom prst="rect">
            <a:avLst/>
          </a:prstGeom>
        </p:spPr>
        <p:txBody>
          <a:bodyPr vert="horz" wrap="square" lIns="0" tIns="227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2400" b="1" dirty="0">
                <a:solidFill>
                  <a:srgbClr val="FF6400"/>
                </a:solidFill>
                <a:latin typeface="Segoe UI"/>
                <a:cs typeface="Segoe UI"/>
              </a:rPr>
              <a:t>Ứng dụng</a:t>
            </a:r>
            <a:r>
              <a:rPr sz="2400" b="1" spc="-20" dirty="0">
                <a:solidFill>
                  <a:srgbClr val="FF6400"/>
                </a:solidFill>
                <a:latin typeface="Segoe UI"/>
                <a:cs typeface="Segoe UI"/>
              </a:rPr>
              <a:t> </a:t>
            </a:r>
            <a:r>
              <a:rPr sz="2400" b="1" spc="-10" dirty="0">
                <a:solidFill>
                  <a:srgbClr val="FF6400"/>
                </a:solidFill>
                <a:latin typeface="Segoe UI"/>
                <a:cs typeface="Segoe UI"/>
              </a:rPr>
              <a:t>web</a:t>
            </a:r>
            <a:endParaRPr sz="2400">
              <a:latin typeface="Segoe UI"/>
              <a:cs typeface="Segoe UI"/>
            </a:endParaRPr>
          </a:p>
          <a:p>
            <a:pPr marL="297180" marR="5080" indent="-285115">
              <a:lnSpc>
                <a:spcPct val="100000"/>
              </a:lnSpc>
              <a:spcBef>
                <a:spcPts val="169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dirty="0">
                <a:latin typeface="Segoe UI"/>
                <a:cs typeface="Segoe UI"/>
              </a:rPr>
              <a:t>Nếu bạn </a:t>
            </a:r>
            <a:r>
              <a:rPr sz="2400" spc="-5" dirty="0">
                <a:latin typeface="Segoe UI"/>
                <a:cs typeface="Segoe UI"/>
              </a:rPr>
              <a:t>đang </a:t>
            </a: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 các </a:t>
            </a:r>
            <a:r>
              <a:rPr sz="2400" dirty="0">
                <a:latin typeface="Segoe UI"/>
                <a:cs typeface="Segoe UI"/>
              </a:rPr>
              <a:t>ứng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spc="-10" dirty="0">
                <a:latin typeface="Segoe UI"/>
                <a:cs typeface="Segoe UI"/>
              </a:rPr>
              <a:t>trên </a:t>
            </a:r>
            <a:r>
              <a:rPr sz="2400" spc="-5" dirty="0">
                <a:latin typeface="Segoe UI"/>
                <a:cs typeface="Segoe UI"/>
              </a:rPr>
              <a:t>Điện </a:t>
            </a:r>
            <a:r>
              <a:rPr sz="2400" spc="-20" dirty="0">
                <a:latin typeface="Segoe UI"/>
                <a:cs typeface="Segoe UI"/>
              </a:rPr>
              <a:t>toán </a:t>
            </a:r>
            <a:r>
              <a:rPr sz="2400" dirty="0">
                <a:latin typeface="Segoe UI"/>
                <a:cs typeface="Segoe UI"/>
              </a:rPr>
              <a:t>đám  </a:t>
            </a:r>
            <a:r>
              <a:rPr sz="2400" spc="-5" dirty="0">
                <a:latin typeface="Segoe UI"/>
                <a:cs typeface="Segoe UI"/>
              </a:rPr>
              <a:t>mây thì hiện nay có </a:t>
            </a:r>
            <a:r>
              <a:rPr sz="2400" dirty="0">
                <a:latin typeface="Segoe UI"/>
                <a:cs typeface="Segoe UI"/>
              </a:rPr>
              <a:t>rất </a:t>
            </a:r>
            <a:r>
              <a:rPr sz="2400" spc="-5" dirty="0">
                <a:latin typeface="Segoe UI"/>
                <a:cs typeface="Segoe UI"/>
              </a:rPr>
              <a:t>nhiều </a:t>
            </a:r>
            <a:r>
              <a:rPr sz="2400" dirty="0">
                <a:latin typeface="Segoe UI"/>
                <a:cs typeface="Segoe UI"/>
              </a:rPr>
              <a:t>ứng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dirty="0">
                <a:latin typeface="Segoe UI"/>
                <a:cs typeface="Segoe UI"/>
              </a:rPr>
              <a:t>để </a:t>
            </a:r>
            <a:r>
              <a:rPr sz="2400" spc="-5" dirty="0">
                <a:latin typeface="Segoe UI"/>
                <a:cs typeface="Segoe UI"/>
              </a:rPr>
              <a:t>lựa</a:t>
            </a:r>
            <a:r>
              <a:rPr sz="2400" spc="13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chọn.</a:t>
            </a:r>
            <a:endParaRPr sz="2400">
              <a:latin typeface="Segoe UI"/>
              <a:cs typeface="Segoe UI"/>
            </a:endParaRPr>
          </a:p>
          <a:p>
            <a:pPr marL="297180" indent="-285115">
              <a:lnSpc>
                <a:spcPct val="100000"/>
              </a:lnSpc>
              <a:spcBef>
                <a:spcPts val="400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Ví </a:t>
            </a:r>
            <a:r>
              <a:rPr sz="2400" dirty="0">
                <a:latin typeface="Segoe UI"/>
                <a:cs typeface="Segoe UI"/>
              </a:rPr>
              <a:t>dụ </a:t>
            </a:r>
            <a:r>
              <a:rPr sz="2400" spc="-5" dirty="0">
                <a:latin typeface="Segoe UI"/>
                <a:cs typeface="Segoe UI"/>
              </a:rPr>
              <a:t>như một </a:t>
            </a:r>
            <a:r>
              <a:rPr sz="2400" dirty="0">
                <a:latin typeface="Segoe UI"/>
                <a:cs typeface="Segoe UI"/>
              </a:rPr>
              <a:t>số </a:t>
            </a:r>
            <a:r>
              <a:rPr sz="2400" spc="-5" dirty="0">
                <a:latin typeface="Segoe UI"/>
                <a:cs typeface="Segoe UI"/>
              </a:rPr>
              <a:t>dịch </a:t>
            </a:r>
            <a:r>
              <a:rPr sz="2400" dirty="0">
                <a:latin typeface="Segoe UI"/>
                <a:cs typeface="Segoe UI"/>
              </a:rPr>
              <a:t>vụ </a:t>
            </a:r>
            <a:r>
              <a:rPr sz="2400" spc="-5" dirty="0">
                <a:latin typeface="Segoe UI"/>
                <a:cs typeface="Segoe UI"/>
              </a:rPr>
              <a:t>của Google như</a:t>
            </a:r>
            <a:r>
              <a:rPr sz="2400" spc="15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sau:</a:t>
            </a:r>
            <a:endParaRPr sz="2400">
              <a:latin typeface="Segoe UI"/>
              <a:cs typeface="Segoe UI"/>
            </a:endParaRPr>
          </a:p>
          <a:p>
            <a:pPr marL="445134" lvl="1" indent="-207645">
              <a:lnSpc>
                <a:spcPct val="100000"/>
              </a:lnSpc>
              <a:spcBef>
                <a:spcPts val="395"/>
              </a:spcBef>
              <a:buChar char="•"/>
              <a:tabLst>
                <a:tab pos="445770" algn="l"/>
              </a:tabLst>
            </a:pPr>
            <a:r>
              <a:rPr sz="2400" dirty="0">
                <a:latin typeface="Segoe UI"/>
                <a:cs typeface="Segoe UI"/>
              </a:rPr>
              <a:t>Các </a:t>
            </a:r>
            <a:r>
              <a:rPr sz="2400" spc="-5" dirty="0">
                <a:latin typeface="Segoe UI"/>
                <a:cs typeface="Segoe UI"/>
              </a:rPr>
              <a:t>dịch </a:t>
            </a:r>
            <a:r>
              <a:rPr sz="2400" dirty="0">
                <a:latin typeface="Segoe UI"/>
                <a:cs typeface="Segoe UI"/>
              </a:rPr>
              <a:t>vụ </a:t>
            </a:r>
            <a:r>
              <a:rPr sz="2400" spc="-5" dirty="0">
                <a:latin typeface="Segoe UI"/>
                <a:cs typeface="Segoe UI"/>
              </a:rPr>
              <a:t>thư điện </a:t>
            </a:r>
            <a:r>
              <a:rPr sz="2400" dirty="0">
                <a:latin typeface="Segoe UI"/>
                <a:cs typeface="Segoe UI"/>
              </a:rPr>
              <a:t>tử </a:t>
            </a:r>
            <a:r>
              <a:rPr sz="2400" spc="-5" dirty="0">
                <a:latin typeface="Segoe UI"/>
                <a:cs typeface="Segoe UI"/>
              </a:rPr>
              <a:t>của</a:t>
            </a:r>
            <a:r>
              <a:rPr sz="2400" spc="8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Gmail</a:t>
            </a:r>
            <a:endParaRPr sz="2400">
              <a:latin typeface="Segoe UI"/>
              <a:cs typeface="Segoe UI"/>
            </a:endParaRPr>
          </a:p>
          <a:p>
            <a:pPr marL="445134" lvl="1" indent="-207645">
              <a:lnSpc>
                <a:spcPct val="100000"/>
              </a:lnSpc>
              <a:spcBef>
                <a:spcPts val="405"/>
              </a:spcBef>
              <a:buChar char="•"/>
              <a:tabLst>
                <a:tab pos="445770" algn="l"/>
              </a:tabLst>
            </a:pPr>
            <a:r>
              <a:rPr sz="2400" spc="-5" dirty="0">
                <a:latin typeface="Segoe UI"/>
                <a:cs typeface="Segoe UI"/>
              </a:rPr>
              <a:t>Google Calendar </a:t>
            </a:r>
            <a:r>
              <a:rPr sz="2400" spc="-25" dirty="0">
                <a:latin typeface="Segoe UI"/>
                <a:cs typeface="Segoe UI"/>
              </a:rPr>
              <a:t>và </a:t>
            </a:r>
            <a:r>
              <a:rPr sz="2400" spc="-5" dirty="0">
                <a:latin typeface="Segoe UI"/>
                <a:cs typeface="Segoe UI"/>
              </a:rPr>
              <a:t>chia </a:t>
            </a:r>
            <a:r>
              <a:rPr sz="2400" dirty="0">
                <a:latin typeface="Segoe UI"/>
                <a:cs typeface="Segoe UI"/>
              </a:rPr>
              <a:t>sẻ</a:t>
            </a:r>
            <a:r>
              <a:rPr sz="2400" spc="12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lịch</a:t>
            </a:r>
            <a:endParaRPr sz="2400">
              <a:latin typeface="Segoe UI"/>
              <a:cs typeface="Segoe UI"/>
            </a:endParaRPr>
          </a:p>
          <a:p>
            <a:pPr marL="445134" lvl="1" indent="-207645">
              <a:lnSpc>
                <a:spcPct val="100000"/>
              </a:lnSpc>
              <a:spcBef>
                <a:spcPts val="400"/>
              </a:spcBef>
              <a:buChar char="•"/>
              <a:tabLst>
                <a:tab pos="445770" algn="l"/>
              </a:tabLst>
            </a:pPr>
            <a:r>
              <a:rPr sz="2400" spc="-5" dirty="0">
                <a:latin typeface="Segoe UI"/>
                <a:cs typeface="Segoe UI"/>
              </a:rPr>
              <a:t>Google</a:t>
            </a:r>
            <a:r>
              <a:rPr sz="2400" spc="2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Hangout</a:t>
            </a:r>
            <a:endParaRPr sz="2400">
              <a:latin typeface="Segoe UI"/>
              <a:cs typeface="Segoe UI"/>
            </a:endParaRPr>
          </a:p>
          <a:p>
            <a:pPr marL="445134" lvl="1" indent="-207645">
              <a:lnSpc>
                <a:spcPct val="100000"/>
              </a:lnSpc>
              <a:spcBef>
                <a:spcPts val="395"/>
              </a:spcBef>
              <a:buChar char="•"/>
              <a:tabLst>
                <a:tab pos="445770" algn="l"/>
              </a:tabLst>
            </a:pPr>
            <a:r>
              <a:rPr sz="2400" spc="-5" dirty="0">
                <a:latin typeface="Segoe UI"/>
                <a:cs typeface="Segoe UI"/>
              </a:rPr>
              <a:t>Google </a:t>
            </a:r>
            <a:r>
              <a:rPr sz="2400" dirty="0">
                <a:latin typeface="Segoe UI"/>
                <a:cs typeface="Segoe UI"/>
              </a:rPr>
              <a:t>App </a:t>
            </a:r>
            <a:r>
              <a:rPr sz="2400" spc="-5" dirty="0">
                <a:latin typeface="Segoe UI"/>
                <a:cs typeface="Segoe UI"/>
              </a:rPr>
              <a:t>(hỗ </a:t>
            </a:r>
            <a:r>
              <a:rPr sz="2400" dirty="0">
                <a:latin typeface="Segoe UI"/>
                <a:cs typeface="Segoe UI"/>
              </a:rPr>
              <a:t>trợ xây dựng trang</a:t>
            </a:r>
            <a:r>
              <a:rPr sz="2400" spc="5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web)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9461" y="3509962"/>
            <a:ext cx="4676762" cy="2752725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358564"/>
            <a:ext cx="1260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Web</a:t>
            </a:r>
            <a:r>
              <a:rPr sz="2400" spc="-85" dirty="0"/>
              <a:t> </a:t>
            </a:r>
            <a:r>
              <a:rPr sz="2400" dirty="0"/>
              <a:t>API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83524" y="898294"/>
            <a:ext cx="8066405" cy="3500754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000" b="1" dirty="0">
                <a:solidFill>
                  <a:srgbClr val="0C5AA6"/>
                </a:solidFill>
                <a:latin typeface="Segoe UI"/>
                <a:cs typeface="Segoe UI"/>
              </a:rPr>
              <a:t>API </a:t>
            </a:r>
            <a:r>
              <a:rPr sz="2000" b="1" spc="-5" dirty="0">
                <a:solidFill>
                  <a:srgbClr val="0C5AA6"/>
                </a:solidFill>
                <a:latin typeface="Segoe UI"/>
                <a:cs typeface="Segoe UI"/>
              </a:rPr>
              <a:t>là</a:t>
            </a:r>
            <a:r>
              <a:rPr sz="2000" b="1" spc="-25" dirty="0">
                <a:solidFill>
                  <a:srgbClr val="0C5AA6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C5AA6"/>
                </a:solidFill>
                <a:latin typeface="Segoe UI"/>
                <a:cs typeface="Segoe UI"/>
              </a:rPr>
              <a:t>gì?</a:t>
            </a:r>
            <a:endParaRPr sz="2000">
              <a:latin typeface="Segoe UI"/>
              <a:cs typeface="Segoe UI"/>
            </a:endParaRPr>
          </a:p>
          <a:p>
            <a:pPr marL="297180" indent="-285115" algn="just">
              <a:lnSpc>
                <a:spcPct val="100000"/>
              </a:lnSpc>
              <a:spcBef>
                <a:spcPts val="390"/>
              </a:spcBef>
              <a:buClr>
                <a:srgbClr val="FF6400"/>
              </a:buClr>
              <a:buFont typeface="Wingdings"/>
              <a:buChar char=""/>
              <a:tabLst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Là viết </a:t>
            </a:r>
            <a:r>
              <a:rPr sz="2400" dirty="0">
                <a:latin typeface="Segoe UI"/>
                <a:cs typeface="Segoe UI"/>
              </a:rPr>
              <a:t>tắt </a:t>
            </a:r>
            <a:r>
              <a:rPr sz="2400" spc="-5" dirty="0">
                <a:latin typeface="Segoe UI"/>
                <a:cs typeface="Segoe UI"/>
              </a:rPr>
              <a:t>của Application </a:t>
            </a:r>
            <a:r>
              <a:rPr sz="2400" spc="-10" dirty="0">
                <a:latin typeface="Segoe UI"/>
                <a:cs typeface="Segoe UI"/>
              </a:rPr>
              <a:t>Programming</a:t>
            </a:r>
            <a:r>
              <a:rPr sz="2400" spc="13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Interface</a:t>
            </a:r>
            <a:endParaRPr sz="2400">
              <a:latin typeface="Segoe UI"/>
              <a:cs typeface="Segoe UI"/>
            </a:endParaRPr>
          </a:p>
          <a:p>
            <a:pPr marL="297180" marR="5080" indent="-285115" algn="just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Là một </a:t>
            </a:r>
            <a:r>
              <a:rPr sz="2400" dirty="0">
                <a:latin typeface="Segoe UI"/>
                <a:cs typeface="Segoe UI"/>
              </a:rPr>
              <a:t>tập </a:t>
            </a:r>
            <a:r>
              <a:rPr sz="2400" spc="-5" dirty="0">
                <a:latin typeface="Segoe UI"/>
                <a:cs typeface="Segoe UI"/>
              </a:rPr>
              <a:t>hợp các chỉ </a:t>
            </a:r>
            <a:r>
              <a:rPr sz="2400" dirty="0">
                <a:latin typeface="Segoe UI"/>
                <a:cs typeface="Segoe UI"/>
              </a:rPr>
              <a:t>dẫn </a:t>
            </a:r>
            <a:r>
              <a:rPr sz="2400" spc="-25" dirty="0">
                <a:latin typeface="Segoe UI"/>
                <a:cs typeface="Segoe UI"/>
              </a:rPr>
              <a:t>và </a:t>
            </a:r>
            <a:r>
              <a:rPr sz="2400" spc="-5" dirty="0">
                <a:latin typeface="Segoe UI"/>
                <a:cs typeface="Segoe UI"/>
              </a:rPr>
              <a:t>tiêu chuẩn </a:t>
            </a:r>
            <a:r>
              <a:rPr sz="2400" dirty="0">
                <a:latin typeface="Segoe UI"/>
                <a:cs typeface="Segoe UI"/>
              </a:rPr>
              <a:t>để truy </a:t>
            </a:r>
            <a:r>
              <a:rPr sz="2400" spc="-5" dirty="0">
                <a:latin typeface="Segoe UI"/>
                <a:cs typeface="Segoe UI"/>
              </a:rPr>
              <a:t>cập một  chương trình của nhà </a:t>
            </a:r>
            <a:r>
              <a:rPr sz="2400" dirty="0">
                <a:latin typeface="Segoe UI"/>
                <a:cs typeface="Segoe UI"/>
              </a:rPr>
              <a:t>phát </a:t>
            </a:r>
            <a:r>
              <a:rPr sz="2400" spc="-5" dirty="0">
                <a:latin typeface="Segoe UI"/>
                <a:cs typeface="Segoe UI"/>
              </a:rPr>
              <a:t>hành </a:t>
            </a:r>
            <a:r>
              <a:rPr sz="2400" dirty="0">
                <a:latin typeface="Segoe UI"/>
                <a:cs typeface="Segoe UI"/>
              </a:rPr>
              <a:t>API dựa </a:t>
            </a:r>
            <a:r>
              <a:rPr sz="2400" spc="-10" dirty="0">
                <a:latin typeface="Segoe UI"/>
                <a:cs typeface="Segoe UI"/>
              </a:rPr>
              <a:t>trên </a:t>
            </a:r>
            <a:r>
              <a:rPr sz="2400" spc="-5" dirty="0">
                <a:latin typeface="Segoe UI"/>
                <a:cs typeface="Segoe UI"/>
              </a:rPr>
              <a:t>môi </a:t>
            </a:r>
            <a:r>
              <a:rPr sz="2400" dirty="0">
                <a:latin typeface="Segoe UI"/>
                <a:cs typeface="Segoe UI"/>
              </a:rPr>
              <a:t>trường  </a:t>
            </a:r>
            <a:r>
              <a:rPr sz="2400" spc="-5" dirty="0">
                <a:latin typeface="Segoe UI"/>
                <a:cs typeface="Segoe UI"/>
              </a:rPr>
              <a:t>web.</a:t>
            </a:r>
            <a:endParaRPr sz="2400">
              <a:latin typeface="Segoe UI"/>
              <a:cs typeface="Segoe UI"/>
            </a:endParaRPr>
          </a:p>
          <a:p>
            <a:pPr marL="297180" marR="451484" indent="-285115">
              <a:lnSpc>
                <a:spcPct val="100000"/>
              </a:lnSpc>
              <a:spcBef>
                <a:spcPts val="409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dirty="0">
                <a:latin typeface="Segoe UI"/>
                <a:cs typeface="Segoe UI"/>
              </a:rPr>
              <a:t>API </a:t>
            </a:r>
            <a:r>
              <a:rPr sz="2400" spc="-5" dirty="0">
                <a:latin typeface="Segoe UI"/>
                <a:cs typeface="Segoe UI"/>
              </a:rPr>
              <a:t>cho </a:t>
            </a:r>
            <a:r>
              <a:rPr sz="2400" dirty="0">
                <a:latin typeface="Segoe UI"/>
                <a:cs typeface="Segoe UI"/>
              </a:rPr>
              <a:t>phép </a:t>
            </a:r>
            <a:r>
              <a:rPr sz="2400" spc="-5" dirty="0">
                <a:latin typeface="Segoe UI"/>
                <a:cs typeface="Segoe UI"/>
              </a:rPr>
              <a:t>các nhà </a:t>
            </a:r>
            <a:r>
              <a:rPr sz="2400" dirty="0">
                <a:latin typeface="Segoe UI"/>
                <a:cs typeface="Segoe UI"/>
              </a:rPr>
              <a:t>phát triển </a:t>
            </a:r>
            <a:r>
              <a:rPr sz="2400" spc="-5" dirty="0">
                <a:latin typeface="Segoe UI"/>
                <a:cs typeface="Segoe UI"/>
              </a:rPr>
              <a:t>khác </a:t>
            </a: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dirty="0">
                <a:latin typeface="Segoe UI"/>
                <a:cs typeface="Segoe UI"/>
              </a:rPr>
              <a:t>để phát  triển sản phẩm </a:t>
            </a:r>
            <a:r>
              <a:rPr sz="2400" spc="-5" dirty="0">
                <a:latin typeface="Segoe UI"/>
                <a:cs typeface="Segoe UI"/>
              </a:rPr>
              <a:t>của riêng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họ.</a:t>
            </a:r>
            <a:endParaRPr sz="2400">
              <a:latin typeface="Segoe UI"/>
              <a:cs typeface="Segoe UI"/>
            </a:endParaRPr>
          </a:p>
          <a:p>
            <a:pPr marL="297180" marR="231140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dirty="0">
                <a:latin typeface="Segoe UI"/>
                <a:cs typeface="Segoe UI"/>
              </a:rPr>
              <a:t>API </a:t>
            </a:r>
            <a:r>
              <a:rPr sz="2400" spc="-5" dirty="0">
                <a:latin typeface="Segoe UI"/>
                <a:cs typeface="Segoe UI"/>
              </a:rPr>
              <a:t>cho </a:t>
            </a:r>
            <a:r>
              <a:rPr sz="2400" dirty="0">
                <a:latin typeface="Segoe UI"/>
                <a:cs typeface="Segoe UI"/>
              </a:rPr>
              <a:t>phép </a:t>
            </a:r>
            <a:r>
              <a:rPr sz="2400" spc="-5" dirty="0">
                <a:latin typeface="Segoe UI"/>
                <a:cs typeface="Segoe UI"/>
              </a:rPr>
              <a:t>các chương trình </a:t>
            </a: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 có thể giao tiếp  với nhau mà không cần </a:t>
            </a:r>
            <a:r>
              <a:rPr sz="2400" dirty="0">
                <a:latin typeface="Segoe UI"/>
                <a:cs typeface="Segoe UI"/>
              </a:rPr>
              <a:t>sự </a:t>
            </a:r>
            <a:r>
              <a:rPr sz="2400" spc="-5" dirty="0">
                <a:latin typeface="Segoe UI"/>
                <a:cs typeface="Segoe UI"/>
              </a:rPr>
              <a:t>tham gia của người</a:t>
            </a:r>
            <a:r>
              <a:rPr sz="2400" spc="16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dùng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650" y="4700878"/>
            <a:ext cx="4164728" cy="12417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7142" y="4434672"/>
            <a:ext cx="2952466" cy="2197745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358564"/>
            <a:ext cx="1260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Web</a:t>
            </a:r>
            <a:r>
              <a:rPr sz="2400" spc="-85" dirty="0"/>
              <a:t> </a:t>
            </a:r>
            <a:r>
              <a:rPr sz="2400" dirty="0"/>
              <a:t>API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83524" y="898294"/>
            <a:ext cx="8047355" cy="271907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000" b="1" dirty="0">
                <a:solidFill>
                  <a:srgbClr val="0C5AA6"/>
                </a:solidFill>
                <a:latin typeface="Segoe UI"/>
                <a:cs typeface="Segoe UI"/>
              </a:rPr>
              <a:t>API </a:t>
            </a:r>
            <a:r>
              <a:rPr sz="2000" b="1" spc="-5" dirty="0">
                <a:solidFill>
                  <a:srgbClr val="0C5AA6"/>
                </a:solidFill>
                <a:latin typeface="Segoe UI"/>
                <a:cs typeface="Segoe UI"/>
              </a:rPr>
              <a:t>làm việc </a:t>
            </a:r>
            <a:r>
              <a:rPr sz="2000" b="1" dirty="0">
                <a:solidFill>
                  <a:srgbClr val="0C5AA6"/>
                </a:solidFill>
                <a:latin typeface="Segoe UI"/>
                <a:cs typeface="Segoe UI"/>
              </a:rPr>
              <a:t>như thế</a:t>
            </a:r>
            <a:r>
              <a:rPr sz="2000" b="1" spc="-50" dirty="0">
                <a:solidFill>
                  <a:srgbClr val="0C5AA6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C5AA6"/>
                </a:solidFill>
                <a:latin typeface="Segoe UI"/>
                <a:cs typeface="Segoe UI"/>
              </a:rPr>
              <a:t>nào?</a:t>
            </a:r>
            <a:endParaRPr sz="2000">
              <a:latin typeface="Segoe UI"/>
              <a:cs typeface="Segoe UI"/>
            </a:endParaRPr>
          </a:p>
          <a:p>
            <a:pPr marL="297180" marR="375920" indent="-285115">
              <a:lnSpc>
                <a:spcPct val="100000"/>
              </a:lnSpc>
              <a:spcBef>
                <a:spcPts val="390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Một giao diện </a:t>
            </a:r>
            <a:r>
              <a:rPr sz="2400" dirty="0">
                <a:latin typeface="Segoe UI"/>
                <a:cs typeface="Segoe UI"/>
              </a:rPr>
              <a:t>sẽ </a:t>
            </a:r>
            <a:r>
              <a:rPr sz="2400" spc="-5" dirty="0">
                <a:latin typeface="Segoe UI"/>
                <a:cs typeface="Segoe UI"/>
              </a:rPr>
              <a:t>định nghĩa cách </a:t>
            </a:r>
            <a:r>
              <a:rPr sz="2400" dirty="0">
                <a:latin typeface="Segoe UI"/>
                <a:cs typeface="Segoe UI"/>
              </a:rPr>
              <a:t>thức </a:t>
            </a:r>
            <a:r>
              <a:rPr sz="2400" spc="-5" dirty="0">
                <a:latin typeface="Segoe UI"/>
                <a:cs typeface="Segoe UI"/>
              </a:rPr>
              <a:t>giao tiếp giữa </a:t>
            </a:r>
            <a:r>
              <a:rPr sz="2400" dirty="0">
                <a:latin typeface="Segoe UI"/>
                <a:cs typeface="Segoe UI"/>
              </a:rPr>
              <a:t>2  bên </a:t>
            </a:r>
            <a:r>
              <a:rPr sz="2400" spc="-25" dirty="0">
                <a:latin typeface="Segoe UI"/>
                <a:cs typeface="Segoe UI"/>
              </a:rPr>
              <a:t>và </a:t>
            </a:r>
            <a:r>
              <a:rPr sz="2400" spc="-5" dirty="0">
                <a:latin typeface="Segoe UI"/>
                <a:cs typeface="Segoe UI"/>
              </a:rPr>
              <a:t>được quản lý bởi các dịch </a:t>
            </a:r>
            <a:r>
              <a:rPr sz="2400" dirty="0">
                <a:latin typeface="Segoe UI"/>
                <a:cs typeface="Segoe UI"/>
              </a:rPr>
              <a:t>vụ</a:t>
            </a:r>
            <a:r>
              <a:rPr sz="2400" spc="15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web</a:t>
            </a:r>
            <a:endParaRPr sz="2400">
              <a:latin typeface="Segoe UI"/>
              <a:cs typeface="Segoe UI"/>
            </a:endParaRPr>
          </a:p>
          <a:p>
            <a:pPr marL="297180" marR="5080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dirty="0">
                <a:latin typeface="Segoe UI"/>
                <a:cs typeface="Segoe UI"/>
              </a:rPr>
              <a:t>Các </a:t>
            </a:r>
            <a:r>
              <a:rPr sz="2400" spc="-5" dirty="0">
                <a:latin typeface="Segoe UI"/>
                <a:cs typeface="Segoe UI"/>
              </a:rPr>
              <a:t>dịch </a:t>
            </a:r>
            <a:r>
              <a:rPr sz="2400" dirty="0">
                <a:latin typeface="Segoe UI"/>
                <a:cs typeface="Segoe UI"/>
              </a:rPr>
              <a:t>vụ </a:t>
            </a:r>
            <a:r>
              <a:rPr sz="2400" spc="-5" dirty="0">
                <a:latin typeface="Segoe UI"/>
                <a:cs typeface="Segoe UI"/>
              </a:rPr>
              <a:t>web là một </a:t>
            </a:r>
            <a:r>
              <a:rPr sz="2400" dirty="0">
                <a:latin typeface="Segoe UI"/>
                <a:cs typeface="Segoe UI"/>
              </a:rPr>
              <a:t>tập </a:t>
            </a:r>
            <a:r>
              <a:rPr sz="2400" spc="-5" dirty="0">
                <a:latin typeface="Segoe UI"/>
                <a:cs typeface="Segoe UI"/>
              </a:rPr>
              <a:t>hợp các chuẩn </a:t>
            </a:r>
            <a:r>
              <a:rPr sz="2400" spc="-15" dirty="0">
                <a:latin typeface="Segoe UI"/>
                <a:cs typeface="Segoe UI"/>
              </a:rPr>
              <a:t>bao </a:t>
            </a:r>
            <a:r>
              <a:rPr sz="2400" spc="-5" dirty="0">
                <a:latin typeface="Segoe UI"/>
                <a:cs typeface="Segoe UI"/>
              </a:rPr>
              <a:t>gồm XML,  ngôn ngữ lập trình… cho </a:t>
            </a:r>
            <a:r>
              <a:rPr sz="2400" dirty="0">
                <a:latin typeface="Segoe UI"/>
                <a:cs typeface="Segoe UI"/>
              </a:rPr>
              <a:t>phép </a:t>
            </a:r>
            <a:r>
              <a:rPr sz="2400" spc="-5" dirty="0">
                <a:latin typeface="Segoe UI"/>
                <a:cs typeface="Segoe UI"/>
              </a:rPr>
              <a:t>các </a:t>
            </a:r>
            <a:r>
              <a:rPr sz="2400" dirty="0">
                <a:latin typeface="Segoe UI"/>
                <a:cs typeface="Segoe UI"/>
              </a:rPr>
              <a:t>ứng </a:t>
            </a:r>
            <a:r>
              <a:rPr sz="2400" spc="-5" dirty="0">
                <a:latin typeface="Segoe UI"/>
                <a:cs typeface="Segoe UI"/>
              </a:rPr>
              <a:t>dụng có thể giao  tiếp qua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Internet.</a:t>
            </a:r>
            <a:endParaRPr sz="2400">
              <a:latin typeface="Segoe UI"/>
              <a:cs typeface="Segoe UI"/>
            </a:endParaRPr>
          </a:p>
          <a:p>
            <a:pPr marL="297180" indent="-285115">
              <a:lnSpc>
                <a:spcPct val="100000"/>
              </a:lnSpc>
              <a:spcBef>
                <a:spcPts val="409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Ví </a:t>
            </a:r>
            <a:r>
              <a:rPr sz="2400" dirty="0">
                <a:latin typeface="Segoe UI"/>
                <a:cs typeface="Segoe UI"/>
              </a:rPr>
              <a:t>dụ về </a:t>
            </a:r>
            <a:r>
              <a:rPr sz="2400" spc="-5" dirty="0">
                <a:latin typeface="Segoe UI"/>
                <a:cs typeface="Segoe UI"/>
              </a:rPr>
              <a:t>cách </a:t>
            </a: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dirty="0">
                <a:latin typeface="Segoe UI"/>
                <a:cs typeface="Segoe UI"/>
              </a:rPr>
              <a:t>API </a:t>
            </a:r>
            <a:r>
              <a:rPr sz="2400" spc="-5" dirty="0">
                <a:latin typeface="Segoe UI"/>
                <a:cs typeface="Segoe UI"/>
              </a:rPr>
              <a:t>như</a:t>
            </a:r>
            <a:r>
              <a:rPr sz="2400" spc="6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sau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40" y="3817203"/>
            <a:ext cx="8190185" cy="2928853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202924" y="6433711"/>
            <a:ext cx="242570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Bài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4: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Truy cập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Điện 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toán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đám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mây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358564"/>
            <a:ext cx="1260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Web</a:t>
            </a:r>
            <a:r>
              <a:rPr sz="2400" spc="-85" dirty="0"/>
              <a:t> </a:t>
            </a:r>
            <a:r>
              <a:rPr sz="2400" dirty="0"/>
              <a:t>API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83524" y="898294"/>
            <a:ext cx="8069580" cy="513715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000" b="1" dirty="0">
                <a:solidFill>
                  <a:srgbClr val="0C5AA6"/>
                </a:solidFill>
                <a:latin typeface="Segoe UI"/>
                <a:cs typeface="Segoe UI"/>
              </a:rPr>
              <a:t>API </a:t>
            </a:r>
            <a:r>
              <a:rPr sz="2000" b="1" spc="-5" dirty="0">
                <a:solidFill>
                  <a:srgbClr val="0C5AA6"/>
                </a:solidFill>
                <a:latin typeface="Segoe UI"/>
                <a:cs typeface="Segoe UI"/>
              </a:rPr>
              <a:t>làm việc </a:t>
            </a:r>
            <a:r>
              <a:rPr sz="2000" b="1" dirty="0">
                <a:solidFill>
                  <a:srgbClr val="0C5AA6"/>
                </a:solidFill>
                <a:latin typeface="Segoe UI"/>
                <a:cs typeface="Segoe UI"/>
              </a:rPr>
              <a:t>như thế</a:t>
            </a:r>
            <a:r>
              <a:rPr sz="2000" b="1" spc="-50" dirty="0">
                <a:solidFill>
                  <a:srgbClr val="0C5AA6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C5AA6"/>
                </a:solidFill>
                <a:latin typeface="Segoe UI"/>
                <a:cs typeface="Segoe UI"/>
              </a:rPr>
              <a:t>nào?</a:t>
            </a:r>
            <a:endParaRPr sz="2000">
              <a:latin typeface="Segoe UI"/>
              <a:cs typeface="Segoe UI"/>
            </a:endParaRPr>
          </a:p>
          <a:p>
            <a:pPr marL="297180" marR="303530" indent="-285115">
              <a:lnSpc>
                <a:spcPct val="100000"/>
              </a:lnSpc>
              <a:spcBef>
                <a:spcPts val="390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Lập trình viên có thể </a:t>
            </a: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dirty="0">
                <a:latin typeface="Segoe UI"/>
                <a:cs typeface="Segoe UI"/>
              </a:rPr>
              <a:t>API bằng </a:t>
            </a:r>
            <a:r>
              <a:rPr sz="2400" spc="-5" dirty="0">
                <a:latin typeface="Segoe UI"/>
                <a:cs typeface="Segoe UI"/>
              </a:rPr>
              <a:t>cách </a:t>
            </a:r>
            <a:r>
              <a:rPr sz="2400" dirty="0">
                <a:latin typeface="Segoe UI"/>
                <a:cs typeface="Segoe UI"/>
              </a:rPr>
              <a:t>tạo </a:t>
            </a:r>
            <a:r>
              <a:rPr sz="2400" spc="-5" dirty="0">
                <a:latin typeface="Segoe UI"/>
                <a:cs typeface="Segoe UI"/>
              </a:rPr>
              <a:t>ứng  dụng mới hoặc </a:t>
            </a: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dirty="0">
                <a:latin typeface="Segoe UI"/>
                <a:cs typeface="Segoe UI"/>
              </a:rPr>
              <a:t>ứng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dirty="0">
                <a:latin typeface="Segoe UI"/>
                <a:cs typeface="Segoe UI"/>
              </a:rPr>
              <a:t>sẵn </a:t>
            </a:r>
            <a:r>
              <a:rPr sz="2400" spc="-5" dirty="0">
                <a:latin typeface="Segoe UI"/>
                <a:cs typeface="Segoe UI"/>
              </a:rPr>
              <a:t>có </a:t>
            </a:r>
            <a:r>
              <a:rPr sz="2400" dirty="0">
                <a:latin typeface="Segoe UI"/>
                <a:cs typeface="Segoe UI"/>
              </a:rPr>
              <a:t>để </a:t>
            </a:r>
            <a:r>
              <a:rPr sz="2400" spc="-5" dirty="0">
                <a:latin typeface="Segoe UI"/>
                <a:cs typeface="Segoe UI"/>
              </a:rPr>
              <a:t>sinh </a:t>
            </a:r>
            <a:r>
              <a:rPr sz="2400" dirty="0">
                <a:latin typeface="Segoe UI"/>
                <a:cs typeface="Segoe UI"/>
              </a:rPr>
              <a:t>ra </a:t>
            </a:r>
            <a:r>
              <a:rPr sz="2400" spc="-10" dirty="0">
                <a:latin typeface="Segoe UI"/>
                <a:cs typeface="Segoe UI"/>
              </a:rPr>
              <a:t>file  </a:t>
            </a:r>
            <a:r>
              <a:rPr sz="2400" dirty="0">
                <a:latin typeface="Segoe UI"/>
                <a:cs typeface="Segoe UI"/>
              </a:rPr>
              <a:t>XML </a:t>
            </a:r>
            <a:r>
              <a:rPr sz="2400" spc="-5" dirty="0">
                <a:latin typeface="Segoe UI"/>
                <a:cs typeface="Segoe UI"/>
              </a:rPr>
              <a:t>với mục đích </a:t>
            </a:r>
            <a:r>
              <a:rPr sz="2400" dirty="0">
                <a:latin typeface="Segoe UI"/>
                <a:cs typeface="Segoe UI"/>
              </a:rPr>
              <a:t>truy </a:t>
            </a:r>
            <a:r>
              <a:rPr sz="2400" spc="-5" dirty="0">
                <a:latin typeface="Segoe UI"/>
                <a:cs typeface="Segoe UI"/>
              </a:rPr>
              <a:t>cập các </a:t>
            </a:r>
            <a:r>
              <a:rPr sz="2400" dirty="0">
                <a:latin typeface="Segoe UI"/>
                <a:cs typeface="Segoe UI"/>
              </a:rPr>
              <a:t>ứng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dirty="0">
                <a:latin typeface="Segoe UI"/>
                <a:cs typeface="Segoe UI"/>
              </a:rPr>
              <a:t>từ</a:t>
            </a:r>
            <a:r>
              <a:rPr sz="2400" spc="10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xa</a:t>
            </a:r>
            <a:endParaRPr sz="2400">
              <a:latin typeface="Segoe UI"/>
              <a:cs typeface="Segoe UI"/>
            </a:endParaRPr>
          </a:p>
          <a:p>
            <a:pPr marL="297180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10" dirty="0">
                <a:latin typeface="Segoe UI"/>
                <a:cs typeface="Segoe UI"/>
              </a:rPr>
              <a:t>Ngoài </a:t>
            </a:r>
            <a:r>
              <a:rPr sz="2400" dirty="0">
                <a:latin typeface="Segoe UI"/>
                <a:cs typeface="Segoe UI"/>
              </a:rPr>
              <a:t>ra </a:t>
            </a:r>
            <a:r>
              <a:rPr sz="2400" spc="-5" dirty="0">
                <a:latin typeface="Segoe UI"/>
                <a:cs typeface="Segoe UI"/>
              </a:rPr>
              <a:t>chúng </a:t>
            </a:r>
            <a:r>
              <a:rPr sz="2400" dirty="0">
                <a:latin typeface="Segoe UI"/>
                <a:cs typeface="Segoe UI"/>
              </a:rPr>
              <a:t>ta </a:t>
            </a:r>
            <a:r>
              <a:rPr sz="2400" spc="-5" dirty="0">
                <a:latin typeface="Segoe UI"/>
                <a:cs typeface="Segoe UI"/>
              </a:rPr>
              <a:t>cần </a:t>
            </a: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 các tiêu chuẩn khác</a:t>
            </a:r>
            <a:r>
              <a:rPr sz="2400" spc="18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như:</a:t>
            </a:r>
            <a:endParaRPr sz="2400">
              <a:latin typeface="Segoe UI"/>
              <a:cs typeface="Segoe UI"/>
            </a:endParaRPr>
          </a:p>
          <a:p>
            <a:pPr marL="474980" marR="5080" lvl="1" indent="-284480" algn="just">
              <a:lnSpc>
                <a:spcPct val="100000"/>
              </a:lnSpc>
              <a:spcBef>
                <a:spcPts val="405"/>
              </a:spcBef>
              <a:buClr>
                <a:srgbClr val="0C5AA6"/>
              </a:buClr>
              <a:buFont typeface="Arial"/>
              <a:buChar char="•"/>
              <a:tabLst>
                <a:tab pos="476250" algn="l"/>
              </a:tabLst>
            </a:pPr>
            <a:r>
              <a:rPr sz="2500" spc="-15" dirty="0">
                <a:latin typeface="Segoe UI"/>
                <a:cs typeface="Segoe UI"/>
              </a:rPr>
              <a:t>SOAP </a:t>
            </a:r>
            <a:r>
              <a:rPr sz="2500" spc="-5" dirty="0">
                <a:latin typeface="Segoe UI"/>
                <a:cs typeface="Segoe UI"/>
              </a:rPr>
              <a:t>(Simple Object Access </a:t>
            </a:r>
            <a:r>
              <a:rPr sz="2500" spc="-10" dirty="0">
                <a:latin typeface="Segoe UI"/>
                <a:cs typeface="Segoe UI"/>
              </a:rPr>
              <a:t>Protocol): SOAP </a:t>
            </a:r>
            <a:r>
              <a:rPr sz="2500" spc="-5" dirty="0">
                <a:latin typeface="Segoe UI"/>
                <a:cs typeface="Segoe UI"/>
              </a:rPr>
              <a:t>mã </a:t>
            </a:r>
            <a:r>
              <a:rPr sz="2500" spc="-25" dirty="0">
                <a:latin typeface="Segoe UI"/>
                <a:cs typeface="Segoe UI"/>
              </a:rPr>
              <a:t>hóa  </a:t>
            </a:r>
            <a:r>
              <a:rPr sz="2500" spc="-5" dirty="0">
                <a:latin typeface="Segoe UI"/>
                <a:cs typeface="Segoe UI"/>
              </a:rPr>
              <a:t>thông </a:t>
            </a:r>
            <a:r>
              <a:rPr sz="2500" dirty="0">
                <a:latin typeface="Segoe UI"/>
                <a:cs typeface="Segoe UI"/>
              </a:rPr>
              <a:t>điệp XML để </a:t>
            </a:r>
            <a:r>
              <a:rPr sz="2500" spc="-5" dirty="0">
                <a:latin typeface="Segoe UI"/>
                <a:cs typeface="Segoe UI"/>
              </a:rPr>
              <a:t>có </a:t>
            </a:r>
            <a:r>
              <a:rPr sz="2500" spc="-10" dirty="0">
                <a:latin typeface="Segoe UI"/>
                <a:cs typeface="Segoe UI"/>
              </a:rPr>
              <a:t>thể </a:t>
            </a:r>
            <a:r>
              <a:rPr sz="2500" spc="-5" dirty="0">
                <a:latin typeface="Segoe UI"/>
                <a:cs typeface="Segoe UI"/>
              </a:rPr>
              <a:t>được nhận </a:t>
            </a:r>
            <a:r>
              <a:rPr sz="2500" spc="-25" dirty="0">
                <a:latin typeface="Segoe UI"/>
                <a:cs typeface="Segoe UI"/>
              </a:rPr>
              <a:t>và </a:t>
            </a:r>
            <a:r>
              <a:rPr sz="2500" spc="-5" dirty="0">
                <a:latin typeface="Segoe UI"/>
                <a:cs typeface="Segoe UI"/>
              </a:rPr>
              <a:t>hiểu </a:t>
            </a:r>
            <a:r>
              <a:rPr sz="2500" spc="-10" dirty="0">
                <a:latin typeface="Segoe UI"/>
                <a:cs typeface="Segoe UI"/>
              </a:rPr>
              <a:t>bởi </a:t>
            </a:r>
            <a:r>
              <a:rPr sz="2500" spc="-5" dirty="0">
                <a:latin typeface="Segoe UI"/>
                <a:cs typeface="Segoe UI"/>
              </a:rPr>
              <a:t>bất  </a:t>
            </a:r>
            <a:r>
              <a:rPr sz="2500" spc="-10" dirty="0">
                <a:latin typeface="Segoe UI"/>
                <a:cs typeface="Segoe UI"/>
              </a:rPr>
              <a:t>kỳ </a:t>
            </a:r>
            <a:r>
              <a:rPr sz="2500" spc="-5" dirty="0">
                <a:latin typeface="Segoe UI"/>
                <a:cs typeface="Segoe UI"/>
              </a:rPr>
              <a:t>hệ </a:t>
            </a:r>
            <a:r>
              <a:rPr sz="2500" spc="-10" dirty="0">
                <a:latin typeface="Segoe UI"/>
                <a:cs typeface="Segoe UI"/>
              </a:rPr>
              <a:t>điều </a:t>
            </a:r>
            <a:r>
              <a:rPr sz="2500" spc="-5" dirty="0">
                <a:latin typeface="Segoe UI"/>
                <a:cs typeface="Segoe UI"/>
              </a:rPr>
              <a:t>hành</a:t>
            </a:r>
            <a:r>
              <a:rPr sz="2500" spc="45" dirty="0">
                <a:latin typeface="Segoe UI"/>
                <a:cs typeface="Segoe UI"/>
              </a:rPr>
              <a:t> </a:t>
            </a:r>
            <a:r>
              <a:rPr sz="2500" spc="-5" dirty="0">
                <a:latin typeface="Segoe UI"/>
                <a:cs typeface="Segoe UI"/>
              </a:rPr>
              <a:t>nào.</a:t>
            </a:r>
            <a:endParaRPr sz="2500">
              <a:latin typeface="Segoe UI"/>
              <a:cs typeface="Segoe UI"/>
            </a:endParaRPr>
          </a:p>
          <a:p>
            <a:pPr marL="474345" marR="5080" lvl="1" indent="-285115" algn="just">
              <a:lnSpc>
                <a:spcPct val="100000"/>
              </a:lnSpc>
              <a:spcBef>
                <a:spcPts val="400"/>
              </a:spcBef>
              <a:buClr>
                <a:srgbClr val="0C5AA6"/>
              </a:buClr>
              <a:buFont typeface="Arial"/>
              <a:buChar char="•"/>
              <a:tabLst>
                <a:tab pos="475615" algn="l"/>
              </a:tabLst>
            </a:pPr>
            <a:r>
              <a:rPr sz="2500" spc="-5" dirty="0">
                <a:latin typeface="Segoe UI"/>
                <a:cs typeface="Segoe UI"/>
              </a:rPr>
              <a:t>UDDI (Universal Description, </a:t>
            </a:r>
            <a:r>
              <a:rPr sz="2500" spc="-10" dirty="0">
                <a:latin typeface="Segoe UI"/>
                <a:cs typeface="Segoe UI"/>
              </a:rPr>
              <a:t>Discovery, </a:t>
            </a:r>
            <a:r>
              <a:rPr sz="2500" dirty="0">
                <a:latin typeface="Segoe UI"/>
                <a:cs typeface="Segoe UI"/>
              </a:rPr>
              <a:t>and  </a:t>
            </a:r>
            <a:r>
              <a:rPr sz="2500" spc="-5" dirty="0">
                <a:latin typeface="Segoe UI"/>
                <a:cs typeface="Segoe UI"/>
              </a:rPr>
              <a:t>Integration): Cho </a:t>
            </a:r>
            <a:r>
              <a:rPr sz="2500" dirty="0">
                <a:latin typeface="Segoe UI"/>
                <a:cs typeface="Segoe UI"/>
              </a:rPr>
              <a:t>phép </a:t>
            </a:r>
            <a:r>
              <a:rPr sz="2500" spc="-10" dirty="0">
                <a:latin typeface="Segoe UI"/>
                <a:cs typeface="Segoe UI"/>
              </a:rPr>
              <a:t>ghi </a:t>
            </a:r>
            <a:r>
              <a:rPr sz="2500" spc="-5" dirty="0">
                <a:latin typeface="Segoe UI"/>
                <a:cs typeface="Segoe UI"/>
              </a:rPr>
              <a:t>thông </a:t>
            </a:r>
            <a:r>
              <a:rPr sz="2500" spc="-10" dirty="0">
                <a:latin typeface="Segoe UI"/>
                <a:cs typeface="Segoe UI"/>
              </a:rPr>
              <a:t>tin </a:t>
            </a:r>
            <a:r>
              <a:rPr sz="2500" dirty="0">
                <a:latin typeface="Segoe UI"/>
                <a:cs typeface="Segoe UI"/>
              </a:rPr>
              <a:t>về </a:t>
            </a:r>
            <a:r>
              <a:rPr sz="2500" spc="-10" dirty="0">
                <a:latin typeface="Segoe UI"/>
                <a:cs typeface="Segoe UI"/>
              </a:rPr>
              <a:t>doanh </a:t>
            </a:r>
            <a:r>
              <a:rPr sz="2500" spc="-5" dirty="0">
                <a:latin typeface="Segoe UI"/>
                <a:cs typeface="Segoe UI"/>
              </a:rPr>
              <a:t>nghiệp  </a:t>
            </a:r>
            <a:r>
              <a:rPr sz="2500" spc="-25" dirty="0">
                <a:latin typeface="Segoe UI"/>
                <a:cs typeface="Segoe UI"/>
              </a:rPr>
              <a:t>và </a:t>
            </a:r>
            <a:r>
              <a:rPr sz="2500" spc="-5" dirty="0">
                <a:latin typeface="Segoe UI"/>
                <a:cs typeface="Segoe UI"/>
              </a:rPr>
              <a:t>chi tiết sử dụng </a:t>
            </a:r>
            <a:r>
              <a:rPr sz="2500" spc="-10" dirty="0">
                <a:latin typeface="Segoe UI"/>
                <a:cs typeface="Segoe UI"/>
              </a:rPr>
              <a:t>dịch </a:t>
            </a:r>
            <a:r>
              <a:rPr sz="2500" dirty="0">
                <a:latin typeface="Segoe UI"/>
                <a:cs typeface="Segoe UI"/>
              </a:rPr>
              <a:t>vụ</a:t>
            </a:r>
            <a:r>
              <a:rPr sz="2500" spc="100" dirty="0">
                <a:latin typeface="Segoe UI"/>
                <a:cs typeface="Segoe UI"/>
              </a:rPr>
              <a:t> </a:t>
            </a:r>
            <a:r>
              <a:rPr sz="2500" spc="-10" dirty="0">
                <a:latin typeface="Segoe UI"/>
                <a:cs typeface="Segoe UI"/>
              </a:rPr>
              <a:t>web.</a:t>
            </a:r>
            <a:endParaRPr sz="2500">
              <a:latin typeface="Segoe UI"/>
              <a:cs typeface="Segoe UI"/>
            </a:endParaRPr>
          </a:p>
          <a:p>
            <a:pPr marL="474980" marR="5080" lvl="1" indent="-285115" algn="just">
              <a:lnSpc>
                <a:spcPct val="100000"/>
              </a:lnSpc>
              <a:spcBef>
                <a:spcPts val="405"/>
              </a:spcBef>
              <a:buClr>
                <a:srgbClr val="0C5AA6"/>
              </a:buClr>
              <a:buFont typeface="Arial"/>
              <a:buChar char="•"/>
              <a:tabLst>
                <a:tab pos="475615" algn="l"/>
              </a:tabLst>
            </a:pPr>
            <a:r>
              <a:rPr sz="2500" spc="-5" dirty="0">
                <a:latin typeface="Segoe UI"/>
                <a:cs typeface="Segoe UI"/>
              </a:rPr>
              <a:t>WSDL </a:t>
            </a:r>
            <a:r>
              <a:rPr sz="2500" spc="-20" dirty="0">
                <a:latin typeface="Segoe UI"/>
                <a:cs typeface="Segoe UI"/>
              </a:rPr>
              <a:t>(Web </a:t>
            </a:r>
            <a:r>
              <a:rPr sz="2500" spc="10" dirty="0">
                <a:latin typeface="Segoe UI"/>
                <a:cs typeface="Segoe UI"/>
              </a:rPr>
              <a:t>Services </a:t>
            </a:r>
            <a:r>
              <a:rPr sz="2500" spc="-5" dirty="0">
                <a:latin typeface="Segoe UI"/>
                <a:cs typeface="Segoe UI"/>
              </a:rPr>
              <a:t>Description Language): </a:t>
            </a:r>
            <a:r>
              <a:rPr sz="2500" dirty="0">
                <a:latin typeface="Segoe UI"/>
                <a:cs typeface="Segoe UI"/>
              </a:rPr>
              <a:t>Cho  </a:t>
            </a:r>
            <a:r>
              <a:rPr sz="2500" spc="-5" dirty="0">
                <a:latin typeface="Segoe UI"/>
                <a:cs typeface="Segoe UI"/>
              </a:rPr>
              <a:t>phép các nhà phát </a:t>
            </a:r>
            <a:r>
              <a:rPr sz="2500" spc="-10" dirty="0">
                <a:latin typeface="Segoe UI"/>
                <a:cs typeface="Segoe UI"/>
              </a:rPr>
              <a:t>triển ghi </a:t>
            </a:r>
            <a:r>
              <a:rPr sz="2500" spc="-5" dirty="0">
                <a:latin typeface="Segoe UI"/>
                <a:cs typeface="Segoe UI"/>
              </a:rPr>
              <a:t>thông </a:t>
            </a:r>
            <a:r>
              <a:rPr sz="2500" spc="-10" dirty="0">
                <a:latin typeface="Segoe UI"/>
                <a:cs typeface="Segoe UI"/>
              </a:rPr>
              <a:t>tin dịch </a:t>
            </a:r>
            <a:r>
              <a:rPr sz="2500" dirty="0">
                <a:latin typeface="Segoe UI"/>
                <a:cs typeface="Segoe UI"/>
              </a:rPr>
              <a:t>vụ</a:t>
            </a:r>
            <a:r>
              <a:rPr sz="2500" spc="155" dirty="0">
                <a:latin typeface="Segoe UI"/>
                <a:cs typeface="Segoe UI"/>
              </a:rPr>
              <a:t> </a:t>
            </a:r>
            <a:r>
              <a:rPr sz="2500" spc="-10" dirty="0">
                <a:latin typeface="Segoe UI"/>
                <a:cs typeface="Segoe UI"/>
              </a:rPr>
              <a:t>web.</a:t>
            </a:r>
            <a:endParaRPr sz="2500">
              <a:latin typeface="Segoe UI"/>
              <a:cs typeface="Segoe UI"/>
            </a:endParaRPr>
          </a:p>
        </p:txBody>
      </p:sp>
    </p:spTree>
  </p:cSld>
  <p:clrMapOvr>
    <a:masterClrMapping/>
  </p:clrMapOvr>
  <p:transition spd="slow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43070"/>
            <a:ext cx="8064500" cy="2803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808470">
              <a:lnSpc>
                <a:spcPct val="1589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6400"/>
                </a:solidFill>
                <a:latin typeface="Segoe UI"/>
                <a:cs typeface="Segoe UI"/>
              </a:rPr>
              <a:t>Web</a:t>
            </a:r>
            <a:r>
              <a:rPr sz="2400" b="1" spc="-95" dirty="0">
                <a:solidFill>
                  <a:srgbClr val="FF6400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FF6400"/>
                </a:solidFill>
                <a:latin typeface="Segoe UI"/>
                <a:cs typeface="Segoe UI"/>
              </a:rPr>
              <a:t>API  </a:t>
            </a:r>
            <a:r>
              <a:rPr sz="2400" b="1" dirty="0">
                <a:solidFill>
                  <a:srgbClr val="0C5AA6"/>
                </a:solidFill>
                <a:latin typeface="Segoe UI"/>
                <a:cs typeface="Segoe UI"/>
              </a:rPr>
              <a:t>Các</a:t>
            </a:r>
            <a:r>
              <a:rPr sz="2400" b="1" spc="-85" dirty="0">
                <a:solidFill>
                  <a:srgbClr val="0C5AA6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0C5AA6"/>
                </a:solidFill>
                <a:latin typeface="Segoe UI"/>
                <a:cs typeface="Segoe UI"/>
              </a:rPr>
              <a:t>API?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dirty="0">
                <a:latin typeface="Segoe UI"/>
                <a:cs typeface="Segoe UI"/>
              </a:rPr>
              <a:t>Có rất </a:t>
            </a:r>
            <a:r>
              <a:rPr sz="2400" spc="-5" dirty="0">
                <a:latin typeface="Segoe UI"/>
                <a:cs typeface="Segoe UI"/>
              </a:rPr>
              <a:t>nhiều </a:t>
            </a:r>
            <a:r>
              <a:rPr sz="2400" dirty="0">
                <a:latin typeface="Segoe UI"/>
                <a:cs typeface="Segoe UI"/>
              </a:rPr>
              <a:t>API cho phép </a:t>
            </a:r>
            <a:r>
              <a:rPr sz="2400" spc="-5" dirty="0">
                <a:latin typeface="Segoe UI"/>
                <a:cs typeface="Segoe UI"/>
              </a:rPr>
              <a:t>công </a:t>
            </a:r>
            <a:r>
              <a:rPr sz="2400" dirty="0">
                <a:latin typeface="Segoe UI"/>
                <a:cs typeface="Segoe UI"/>
              </a:rPr>
              <a:t>ty bạn </a:t>
            </a:r>
            <a:r>
              <a:rPr sz="2400" spc="-5" dirty="0">
                <a:latin typeface="Segoe UI"/>
                <a:cs typeface="Segoe UI"/>
              </a:rPr>
              <a:t>kết </a:t>
            </a:r>
            <a:r>
              <a:rPr sz="2400" dirty="0">
                <a:latin typeface="Segoe UI"/>
                <a:cs typeface="Segoe UI"/>
              </a:rPr>
              <a:t>nối với Cloud</a:t>
            </a:r>
            <a:r>
              <a:rPr sz="2400" spc="530" dirty="0">
                <a:latin typeface="Segoe UI"/>
                <a:cs typeface="Segoe UI"/>
              </a:rPr>
              <a:t> </a:t>
            </a:r>
            <a:r>
              <a:rPr sz="2400" spc="-35" dirty="0">
                <a:latin typeface="Segoe UI"/>
                <a:cs typeface="Segoe UI"/>
              </a:rPr>
              <a:t>và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 các </a:t>
            </a:r>
            <a:r>
              <a:rPr sz="2400" dirty="0">
                <a:latin typeface="Segoe UI"/>
                <a:cs typeface="Segoe UI"/>
              </a:rPr>
              <a:t>ứng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spc="-10" dirty="0">
                <a:latin typeface="Segoe UI"/>
                <a:cs typeface="Segoe UI"/>
              </a:rPr>
              <a:t>trên </a:t>
            </a:r>
            <a:r>
              <a:rPr sz="2400" spc="-5" dirty="0">
                <a:latin typeface="Segoe UI"/>
                <a:cs typeface="Segoe UI"/>
              </a:rPr>
              <a:t>Cloud, </a:t>
            </a:r>
            <a:r>
              <a:rPr sz="2400" dirty="0">
                <a:latin typeface="Segoe UI"/>
                <a:cs typeface="Segoe UI"/>
              </a:rPr>
              <a:t>ví dụ</a:t>
            </a:r>
            <a:r>
              <a:rPr sz="2400" spc="10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như:</a:t>
            </a:r>
            <a:endParaRPr sz="2400">
              <a:latin typeface="Segoe UI"/>
              <a:cs typeface="Segoe UI"/>
            </a:endParaRPr>
          </a:p>
          <a:p>
            <a:pPr marL="297180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Google</a:t>
            </a:r>
            <a:r>
              <a:rPr sz="2400" spc="25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Gadgets</a:t>
            </a:r>
            <a:endParaRPr sz="2400">
              <a:latin typeface="Segoe UI"/>
              <a:cs typeface="Segoe UI"/>
            </a:endParaRPr>
          </a:p>
          <a:p>
            <a:pPr marL="297180" indent="-285115">
              <a:lnSpc>
                <a:spcPct val="100000"/>
              </a:lnSpc>
              <a:spcBef>
                <a:spcPts val="409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Google Data</a:t>
            </a:r>
            <a:r>
              <a:rPr sz="2400" spc="4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API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2723" y="3752730"/>
            <a:ext cx="3405830" cy="25717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3096" y="3523107"/>
            <a:ext cx="2990837" cy="2933687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202924" y="6433711"/>
            <a:ext cx="242570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Bài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4: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Truy cập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Điện 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toán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đám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mây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358564"/>
            <a:ext cx="1260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Web</a:t>
            </a:r>
            <a:r>
              <a:rPr sz="2400" spc="-85" dirty="0"/>
              <a:t> </a:t>
            </a:r>
            <a:r>
              <a:rPr sz="2400" dirty="0"/>
              <a:t>API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83524" y="898294"/>
            <a:ext cx="8070850" cy="524764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000" b="1" spc="-5" dirty="0">
                <a:solidFill>
                  <a:srgbClr val="0C5AA6"/>
                </a:solidFill>
                <a:latin typeface="Segoe UI"/>
                <a:cs typeface="Segoe UI"/>
              </a:rPr>
              <a:t>Google</a:t>
            </a:r>
            <a:r>
              <a:rPr sz="2000" b="1" spc="-15" dirty="0">
                <a:solidFill>
                  <a:srgbClr val="0C5AA6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C5AA6"/>
                </a:solidFill>
                <a:latin typeface="Segoe UI"/>
                <a:cs typeface="Segoe UI"/>
              </a:rPr>
              <a:t>Gadgets?</a:t>
            </a:r>
            <a:endParaRPr sz="2000">
              <a:latin typeface="Segoe UI"/>
              <a:cs typeface="Segoe UI"/>
            </a:endParaRPr>
          </a:p>
          <a:p>
            <a:pPr marL="297180" marR="13970" indent="-285115">
              <a:lnSpc>
                <a:spcPct val="100000"/>
              </a:lnSpc>
              <a:spcBef>
                <a:spcPts val="390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Google </a:t>
            </a:r>
            <a:r>
              <a:rPr sz="2400" dirty="0">
                <a:latin typeface="Segoe UI"/>
                <a:cs typeface="Segoe UI"/>
              </a:rPr>
              <a:t>Gadgets </a:t>
            </a:r>
            <a:r>
              <a:rPr sz="2400" spc="-5" dirty="0">
                <a:latin typeface="Segoe UI"/>
                <a:cs typeface="Segoe UI"/>
              </a:rPr>
              <a:t>là tiện </a:t>
            </a:r>
            <a:r>
              <a:rPr sz="2400" spc="-10" dirty="0">
                <a:latin typeface="Segoe UI"/>
                <a:cs typeface="Segoe UI"/>
              </a:rPr>
              <a:t>ích </a:t>
            </a:r>
            <a:r>
              <a:rPr sz="2400" spc="-5" dirty="0">
                <a:latin typeface="Segoe UI"/>
                <a:cs typeface="Segoe UI"/>
              </a:rPr>
              <a:t>của Google cho </a:t>
            </a:r>
            <a:r>
              <a:rPr sz="2400" dirty="0">
                <a:latin typeface="Segoe UI"/>
                <a:cs typeface="Segoe UI"/>
              </a:rPr>
              <a:t>phép </a:t>
            </a:r>
            <a:r>
              <a:rPr sz="2400" spc="-5" dirty="0">
                <a:latin typeface="Segoe UI"/>
                <a:cs typeface="Segoe UI"/>
              </a:rPr>
              <a:t>các thiết  </a:t>
            </a:r>
            <a:r>
              <a:rPr sz="2400" dirty="0">
                <a:latin typeface="Segoe UI"/>
                <a:cs typeface="Segoe UI"/>
              </a:rPr>
              <a:t>bị </a:t>
            </a:r>
            <a:r>
              <a:rPr sz="2400" spc="-5" dirty="0">
                <a:latin typeface="Segoe UI"/>
                <a:cs typeface="Segoe UI"/>
              </a:rPr>
              <a:t>client có thể </a:t>
            </a: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 email, các file, </a:t>
            </a:r>
            <a:r>
              <a:rPr sz="2400" spc="-10" dirty="0">
                <a:latin typeface="Segoe UI"/>
                <a:cs typeface="Segoe UI"/>
              </a:rPr>
              <a:t>lịch </a:t>
            </a:r>
            <a:r>
              <a:rPr sz="2400" dirty="0">
                <a:latin typeface="Segoe UI"/>
                <a:cs typeface="Segoe UI"/>
              </a:rPr>
              <a:t>sử duyệt </a:t>
            </a:r>
            <a:r>
              <a:rPr sz="2400" spc="-5" dirty="0">
                <a:latin typeface="Segoe UI"/>
                <a:cs typeface="Segoe UI"/>
              </a:rPr>
              <a:t>web,  các cuộc </a:t>
            </a:r>
            <a:r>
              <a:rPr sz="2400" spc="-15" dirty="0">
                <a:latin typeface="Segoe UI"/>
                <a:cs typeface="Segoe UI"/>
              </a:rPr>
              <a:t>trò</a:t>
            </a:r>
            <a:r>
              <a:rPr sz="2400" spc="5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chuyện.</a:t>
            </a:r>
            <a:endParaRPr sz="2400">
              <a:latin typeface="Segoe UI"/>
              <a:cs typeface="Segoe UI"/>
            </a:endParaRPr>
          </a:p>
          <a:p>
            <a:pPr marL="297180" marR="200025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Google </a:t>
            </a:r>
            <a:r>
              <a:rPr sz="2400" spc="-10" dirty="0">
                <a:latin typeface="Segoe UI"/>
                <a:cs typeface="Segoe UI"/>
              </a:rPr>
              <a:t>Desktop Search: </a:t>
            </a:r>
            <a:r>
              <a:rPr sz="2400" spc="-5" dirty="0">
                <a:latin typeface="Segoe UI"/>
                <a:cs typeface="Segoe UI"/>
              </a:rPr>
              <a:t>Cho </a:t>
            </a:r>
            <a:r>
              <a:rPr sz="2400" dirty="0">
                <a:latin typeface="Segoe UI"/>
                <a:cs typeface="Segoe UI"/>
              </a:rPr>
              <a:t>phép </a:t>
            </a:r>
            <a:r>
              <a:rPr sz="2400" spc="-5" dirty="0">
                <a:latin typeface="Segoe UI"/>
                <a:cs typeface="Segoe UI"/>
              </a:rPr>
              <a:t>người dùng tìm kiếm  thông tin </a:t>
            </a:r>
            <a:r>
              <a:rPr sz="2400" spc="-10" dirty="0">
                <a:latin typeface="Segoe UI"/>
                <a:cs typeface="Segoe UI"/>
              </a:rPr>
              <a:t>trên </a:t>
            </a:r>
            <a:r>
              <a:rPr sz="2400" spc="-5" dirty="0">
                <a:latin typeface="Segoe UI"/>
                <a:cs typeface="Segoe UI"/>
              </a:rPr>
              <a:t>máy tính một cách </a:t>
            </a:r>
            <a:r>
              <a:rPr sz="2400" dirty="0">
                <a:latin typeface="Segoe UI"/>
                <a:cs typeface="Segoe UI"/>
              </a:rPr>
              <a:t>dễ </a:t>
            </a:r>
            <a:r>
              <a:rPr sz="2400" spc="-5" dirty="0">
                <a:latin typeface="Segoe UI"/>
                <a:cs typeface="Segoe UI"/>
              </a:rPr>
              <a:t>dàng, nhanh</a:t>
            </a:r>
            <a:r>
              <a:rPr sz="2400" spc="15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chóng</a:t>
            </a:r>
            <a:endParaRPr sz="2400">
              <a:latin typeface="Segoe UI"/>
              <a:cs typeface="Segoe UI"/>
            </a:endParaRPr>
          </a:p>
          <a:p>
            <a:pPr marL="297180" indent="-285115">
              <a:lnSpc>
                <a:spcPct val="100000"/>
              </a:lnSpc>
              <a:spcBef>
                <a:spcPts val="409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Google </a:t>
            </a:r>
            <a:r>
              <a:rPr sz="2400" dirty="0">
                <a:latin typeface="Segoe UI"/>
                <a:cs typeface="Segoe UI"/>
              </a:rPr>
              <a:t>Gadgets </a:t>
            </a:r>
            <a:r>
              <a:rPr sz="2400" spc="-5" dirty="0">
                <a:latin typeface="Segoe UI"/>
                <a:cs typeface="Segoe UI"/>
              </a:rPr>
              <a:t>API </a:t>
            </a: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dirty="0">
                <a:latin typeface="Segoe UI"/>
                <a:cs typeface="Segoe UI"/>
              </a:rPr>
              <a:t>3 </a:t>
            </a:r>
            <a:r>
              <a:rPr sz="2400" spc="-5" dirty="0">
                <a:latin typeface="Segoe UI"/>
                <a:cs typeface="Segoe UI"/>
              </a:rPr>
              <a:t>ngôn ngữ</a:t>
            </a:r>
            <a:r>
              <a:rPr sz="2400" spc="7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sau:</a:t>
            </a:r>
            <a:endParaRPr sz="2400">
              <a:latin typeface="Segoe UI"/>
              <a:cs typeface="Segoe UI"/>
            </a:endParaRPr>
          </a:p>
          <a:p>
            <a:pPr marL="473709" marR="5080" lvl="1" indent="-283210" algn="just">
              <a:lnSpc>
                <a:spcPct val="100000"/>
              </a:lnSpc>
              <a:spcBef>
                <a:spcPts val="390"/>
              </a:spcBef>
              <a:buClr>
                <a:srgbClr val="0C5AA6"/>
              </a:buClr>
              <a:buFont typeface="Arial"/>
              <a:buChar char="•"/>
              <a:tabLst>
                <a:tab pos="476250" algn="l"/>
              </a:tabLst>
            </a:pPr>
            <a:r>
              <a:rPr sz="2600" dirty="0">
                <a:latin typeface="Segoe UI"/>
                <a:cs typeface="Segoe UI"/>
              </a:rPr>
              <a:t>XML: </a:t>
            </a:r>
            <a:r>
              <a:rPr sz="2600" spc="-5" dirty="0">
                <a:latin typeface="Segoe UI"/>
                <a:cs typeface="Segoe UI"/>
              </a:rPr>
              <a:t>Sử </a:t>
            </a:r>
            <a:r>
              <a:rPr sz="2600" dirty="0">
                <a:latin typeface="Segoe UI"/>
                <a:cs typeface="Segoe UI"/>
              </a:rPr>
              <a:t>dụng để </a:t>
            </a:r>
            <a:r>
              <a:rPr sz="2600" spc="-5" dirty="0">
                <a:latin typeface="Segoe UI"/>
                <a:cs typeface="Segoe UI"/>
              </a:rPr>
              <a:t>viết </a:t>
            </a:r>
            <a:r>
              <a:rPr sz="2600" dirty="0">
                <a:latin typeface="Segoe UI"/>
                <a:cs typeface="Segoe UI"/>
              </a:rPr>
              <a:t>phần </a:t>
            </a:r>
            <a:r>
              <a:rPr sz="2600" spc="-5" dirty="0">
                <a:latin typeface="Segoe UI"/>
                <a:cs typeface="Segoe UI"/>
              </a:rPr>
              <a:t>mô </a:t>
            </a:r>
            <a:r>
              <a:rPr sz="2600" dirty="0">
                <a:latin typeface="Segoe UI"/>
                <a:cs typeface="Segoe UI"/>
              </a:rPr>
              <a:t>tả </a:t>
            </a:r>
            <a:r>
              <a:rPr sz="2600" spc="-5" dirty="0">
                <a:latin typeface="Segoe UI"/>
                <a:cs typeface="Segoe UI"/>
              </a:rPr>
              <a:t>cấu </a:t>
            </a:r>
            <a:r>
              <a:rPr sz="2600" dirty="0">
                <a:latin typeface="Segoe UI"/>
                <a:cs typeface="Segoe UI"/>
              </a:rPr>
              <a:t>trúc dữ </a:t>
            </a:r>
            <a:r>
              <a:rPr sz="2600" spc="-5" dirty="0">
                <a:latin typeface="Segoe UI"/>
                <a:cs typeface="Segoe UI"/>
              </a:rPr>
              <a:t>liệu  Gadgets. Các file </a:t>
            </a:r>
            <a:r>
              <a:rPr sz="2600" dirty="0">
                <a:latin typeface="Segoe UI"/>
                <a:cs typeface="Segoe UI"/>
              </a:rPr>
              <a:t>này chứa dữ </a:t>
            </a:r>
            <a:r>
              <a:rPr sz="2600" spc="-5" dirty="0">
                <a:latin typeface="Segoe UI"/>
                <a:cs typeface="Segoe UI"/>
              </a:rPr>
              <a:t>liệu hoặc </a:t>
            </a:r>
            <a:r>
              <a:rPr sz="2600" dirty="0">
                <a:latin typeface="Segoe UI"/>
                <a:cs typeface="Segoe UI"/>
              </a:rPr>
              <a:t>các </a:t>
            </a:r>
            <a:r>
              <a:rPr sz="2600" spc="5" dirty="0">
                <a:latin typeface="Segoe UI"/>
                <a:cs typeface="Segoe UI"/>
              </a:rPr>
              <a:t>URL  </a:t>
            </a:r>
            <a:r>
              <a:rPr sz="2600" dirty="0">
                <a:latin typeface="Segoe UI"/>
                <a:cs typeface="Segoe UI"/>
              </a:rPr>
              <a:t>tham </a:t>
            </a:r>
            <a:r>
              <a:rPr sz="2600" spc="-10" dirty="0">
                <a:latin typeface="Segoe UI"/>
                <a:cs typeface="Segoe UI"/>
              </a:rPr>
              <a:t>chiếu </a:t>
            </a:r>
            <a:r>
              <a:rPr sz="2600" dirty="0">
                <a:latin typeface="Segoe UI"/>
                <a:cs typeface="Segoe UI"/>
              </a:rPr>
              <a:t>để </a:t>
            </a:r>
            <a:r>
              <a:rPr sz="2600" spc="-5" dirty="0">
                <a:latin typeface="Segoe UI"/>
                <a:cs typeface="Segoe UI"/>
              </a:rPr>
              <a:t>người dùng có </a:t>
            </a:r>
            <a:r>
              <a:rPr sz="2600" dirty="0">
                <a:latin typeface="Segoe UI"/>
                <a:cs typeface="Segoe UI"/>
              </a:rPr>
              <a:t>thể </a:t>
            </a:r>
            <a:r>
              <a:rPr sz="2600" spc="-5" dirty="0">
                <a:latin typeface="Segoe UI"/>
                <a:cs typeface="Segoe UI"/>
              </a:rPr>
              <a:t>tìm thấy Gadgets  </a:t>
            </a:r>
            <a:r>
              <a:rPr sz="2600" dirty="0">
                <a:latin typeface="Segoe UI"/>
                <a:cs typeface="Segoe UI"/>
              </a:rPr>
              <a:t>thông qua Google</a:t>
            </a:r>
            <a:r>
              <a:rPr sz="2600" spc="-70" dirty="0">
                <a:latin typeface="Segoe UI"/>
                <a:cs typeface="Segoe UI"/>
              </a:rPr>
              <a:t> </a:t>
            </a:r>
            <a:r>
              <a:rPr sz="2600" spc="-15" dirty="0">
                <a:latin typeface="Segoe UI"/>
                <a:cs typeface="Segoe UI"/>
              </a:rPr>
              <a:t>Search</a:t>
            </a:r>
            <a:endParaRPr sz="2600">
              <a:latin typeface="Segoe UI"/>
              <a:cs typeface="Segoe UI"/>
            </a:endParaRPr>
          </a:p>
          <a:p>
            <a:pPr marL="473709" lvl="1" indent="-285750" algn="just">
              <a:lnSpc>
                <a:spcPct val="100000"/>
              </a:lnSpc>
              <a:spcBef>
                <a:spcPts val="405"/>
              </a:spcBef>
              <a:buClr>
                <a:srgbClr val="0C5AA6"/>
              </a:buClr>
              <a:buFont typeface="Arial"/>
              <a:buChar char="•"/>
              <a:tabLst>
                <a:tab pos="474345" algn="l"/>
              </a:tabLst>
            </a:pPr>
            <a:r>
              <a:rPr sz="2600" dirty="0">
                <a:latin typeface="Segoe UI"/>
                <a:cs typeface="Segoe UI"/>
              </a:rPr>
              <a:t>HTML: </a:t>
            </a:r>
            <a:r>
              <a:rPr sz="2600" spc="-5" dirty="0">
                <a:latin typeface="Segoe UI"/>
                <a:cs typeface="Segoe UI"/>
              </a:rPr>
              <a:t>Sử </a:t>
            </a:r>
            <a:r>
              <a:rPr sz="2600" dirty="0">
                <a:latin typeface="Segoe UI"/>
                <a:cs typeface="Segoe UI"/>
              </a:rPr>
              <a:t>dụng để định dạng </a:t>
            </a:r>
            <a:r>
              <a:rPr sz="2600" spc="-5" dirty="0">
                <a:latin typeface="Segoe UI"/>
                <a:cs typeface="Segoe UI"/>
              </a:rPr>
              <a:t>các </a:t>
            </a:r>
            <a:r>
              <a:rPr sz="2600" dirty="0">
                <a:latin typeface="Segoe UI"/>
                <a:cs typeface="Segoe UI"/>
              </a:rPr>
              <a:t>trang</a:t>
            </a:r>
            <a:r>
              <a:rPr sz="2600" spc="-114" dirty="0">
                <a:latin typeface="Segoe UI"/>
                <a:cs typeface="Segoe UI"/>
              </a:rPr>
              <a:t> </a:t>
            </a:r>
            <a:r>
              <a:rPr sz="2600" spc="-5" dirty="0">
                <a:latin typeface="Segoe UI"/>
                <a:cs typeface="Segoe UI"/>
              </a:rPr>
              <a:t>web</a:t>
            </a:r>
            <a:endParaRPr sz="2600">
              <a:latin typeface="Segoe UI"/>
              <a:cs typeface="Segoe UI"/>
            </a:endParaRPr>
          </a:p>
          <a:p>
            <a:pPr marL="474345" lvl="1" indent="-285750" algn="just">
              <a:lnSpc>
                <a:spcPct val="100000"/>
              </a:lnSpc>
              <a:spcBef>
                <a:spcPts val="395"/>
              </a:spcBef>
              <a:buClr>
                <a:srgbClr val="0C5AA6"/>
              </a:buClr>
              <a:buFont typeface="Arial"/>
              <a:buChar char="•"/>
              <a:tabLst>
                <a:tab pos="474980" algn="l"/>
              </a:tabLst>
            </a:pPr>
            <a:r>
              <a:rPr sz="2600" spc="-10" dirty="0">
                <a:latin typeface="Segoe UI"/>
                <a:cs typeface="Segoe UI"/>
              </a:rPr>
              <a:t>JavaScript: </a:t>
            </a:r>
            <a:r>
              <a:rPr sz="2600" spc="-5" dirty="0">
                <a:latin typeface="Segoe UI"/>
                <a:cs typeface="Segoe UI"/>
              </a:rPr>
              <a:t>Sử </a:t>
            </a:r>
            <a:r>
              <a:rPr sz="2600" dirty="0">
                <a:latin typeface="Segoe UI"/>
                <a:cs typeface="Segoe UI"/>
              </a:rPr>
              <a:t>dụng cho </a:t>
            </a:r>
            <a:r>
              <a:rPr sz="2600" spc="-5" dirty="0">
                <a:latin typeface="Segoe UI"/>
                <a:cs typeface="Segoe UI"/>
              </a:rPr>
              <a:t>các </a:t>
            </a:r>
            <a:r>
              <a:rPr sz="2600" dirty="0">
                <a:latin typeface="Segoe UI"/>
                <a:cs typeface="Segoe UI"/>
              </a:rPr>
              <a:t>hành động của</a:t>
            </a:r>
            <a:r>
              <a:rPr sz="2600" spc="-85" dirty="0">
                <a:latin typeface="Segoe UI"/>
                <a:cs typeface="Segoe UI"/>
              </a:rPr>
              <a:t> </a:t>
            </a:r>
            <a:r>
              <a:rPr sz="2600" dirty="0">
                <a:latin typeface="Segoe UI"/>
                <a:cs typeface="Segoe UI"/>
              </a:rPr>
              <a:t>Gadgets</a:t>
            </a:r>
            <a:endParaRPr sz="2600">
              <a:latin typeface="Segoe UI"/>
              <a:cs typeface="Segoe UI"/>
            </a:endParaRPr>
          </a:p>
        </p:txBody>
      </p:sp>
    </p:spTree>
  </p:cSld>
  <p:clrMapOvr>
    <a:masterClrMapping/>
  </p:clrMapOvr>
  <p:transition spd="slow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800" y="1209039"/>
            <a:ext cx="8458200" cy="5648960"/>
            <a:chOff x="685800" y="1209039"/>
            <a:chExt cx="8458200" cy="5648960"/>
          </a:xfrm>
        </p:grpSpPr>
        <p:sp>
          <p:nvSpPr>
            <p:cNvPr id="3" name="object 3"/>
            <p:cNvSpPr/>
            <p:nvPr/>
          </p:nvSpPr>
          <p:spPr>
            <a:xfrm>
              <a:off x="685800" y="1557019"/>
              <a:ext cx="8458200" cy="4615180"/>
            </a:xfrm>
            <a:custGeom>
              <a:avLst/>
              <a:gdLst/>
              <a:ahLst/>
              <a:cxnLst/>
              <a:rect l="l" t="t" r="r" b="b"/>
              <a:pathLst>
                <a:path w="8458200" h="4615180">
                  <a:moveTo>
                    <a:pt x="8458200" y="0"/>
                  </a:moveTo>
                  <a:lnTo>
                    <a:pt x="0" y="0"/>
                  </a:lnTo>
                  <a:lnTo>
                    <a:pt x="0" y="4615180"/>
                  </a:lnTo>
                  <a:lnTo>
                    <a:pt x="8458200" y="4615180"/>
                  </a:lnTo>
                  <a:lnTo>
                    <a:pt x="8458200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800" y="1209039"/>
              <a:ext cx="3276600" cy="695960"/>
            </a:xfrm>
            <a:custGeom>
              <a:avLst/>
              <a:gdLst/>
              <a:ahLst/>
              <a:cxnLst/>
              <a:rect l="l" t="t" r="r" b="b"/>
              <a:pathLst>
                <a:path w="3276600" h="695960">
                  <a:moveTo>
                    <a:pt x="2928620" y="0"/>
                  </a:moveTo>
                  <a:lnTo>
                    <a:pt x="0" y="0"/>
                  </a:lnTo>
                  <a:lnTo>
                    <a:pt x="0" y="695960"/>
                  </a:lnTo>
                  <a:lnTo>
                    <a:pt x="2928620" y="695960"/>
                  </a:lnTo>
                  <a:lnTo>
                    <a:pt x="3276600" y="347980"/>
                  </a:lnTo>
                  <a:lnTo>
                    <a:pt x="2928620" y="0"/>
                  </a:lnTo>
                  <a:close/>
                </a:path>
              </a:pathLst>
            </a:custGeom>
            <a:solidFill>
              <a:srgbClr val="FF6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4659" y="3431077"/>
              <a:ext cx="3665185" cy="342692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24" y="1357887"/>
            <a:ext cx="2523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Mục tiêu bài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học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1399" y="2153720"/>
            <a:ext cx="4727575" cy="242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Segoe UI"/>
                <a:cs typeface="Segoe UI"/>
              </a:rPr>
              <a:t>Giới </a:t>
            </a:r>
            <a:r>
              <a:rPr sz="2400" spc="-5" dirty="0">
                <a:latin typeface="Segoe UI"/>
                <a:cs typeface="Segoe UI"/>
              </a:rPr>
              <a:t>thiệu </a:t>
            </a:r>
            <a:r>
              <a:rPr sz="2400" dirty="0">
                <a:latin typeface="Segoe UI"/>
                <a:cs typeface="Segoe UI"/>
              </a:rPr>
              <a:t>về truy </a:t>
            </a:r>
            <a:r>
              <a:rPr sz="2400" spc="-5" dirty="0">
                <a:latin typeface="Segoe UI"/>
                <a:cs typeface="Segoe UI"/>
              </a:rPr>
              <a:t>cập Điện </a:t>
            </a:r>
            <a:r>
              <a:rPr sz="2400" spc="-20" dirty="0">
                <a:latin typeface="Segoe UI"/>
                <a:cs typeface="Segoe UI"/>
              </a:rPr>
              <a:t>toán  </a:t>
            </a:r>
            <a:r>
              <a:rPr sz="2400" dirty="0">
                <a:latin typeface="Segoe UI"/>
                <a:cs typeface="Segoe UI"/>
              </a:rPr>
              <a:t>đám </a:t>
            </a:r>
            <a:r>
              <a:rPr sz="2400" spc="-5" dirty="0">
                <a:latin typeface="Segoe UI"/>
                <a:cs typeface="Segoe UI"/>
              </a:rPr>
              <a:t>mây </a:t>
            </a:r>
            <a:r>
              <a:rPr sz="2400" dirty="0">
                <a:latin typeface="Segoe UI"/>
                <a:cs typeface="Segoe UI"/>
              </a:rPr>
              <a:t>theo </a:t>
            </a:r>
            <a:r>
              <a:rPr sz="2400" spc="-5" dirty="0">
                <a:latin typeface="Segoe UI"/>
                <a:cs typeface="Segoe UI"/>
              </a:rPr>
              <a:t>các thành </a:t>
            </a:r>
            <a:r>
              <a:rPr sz="2400" dirty="0">
                <a:latin typeface="Segoe UI"/>
                <a:cs typeface="Segoe UI"/>
              </a:rPr>
              <a:t>phần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sau:</a:t>
            </a:r>
            <a:endParaRPr sz="2400">
              <a:latin typeface="Segoe UI"/>
              <a:cs typeface="Segoe UI"/>
            </a:endParaRPr>
          </a:p>
          <a:p>
            <a:pPr marL="297180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dirty="0">
                <a:latin typeface="Segoe UI"/>
                <a:cs typeface="Segoe UI"/>
              </a:rPr>
              <a:t>Nền</a:t>
            </a:r>
            <a:r>
              <a:rPr sz="2400" spc="-5" dirty="0">
                <a:latin typeface="Segoe UI"/>
                <a:cs typeface="Segoe UI"/>
              </a:rPr>
              <a:t> tảng</a:t>
            </a:r>
            <a:endParaRPr sz="2400">
              <a:latin typeface="Segoe UI"/>
              <a:cs typeface="Segoe UI"/>
            </a:endParaRPr>
          </a:p>
          <a:p>
            <a:pPr marL="297180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Ứng dụng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web</a:t>
            </a:r>
            <a:endParaRPr sz="2400">
              <a:latin typeface="Segoe UI"/>
              <a:cs typeface="Segoe UI"/>
            </a:endParaRPr>
          </a:p>
          <a:p>
            <a:pPr marL="297180" indent="-285115">
              <a:lnSpc>
                <a:spcPct val="100000"/>
              </a:lnSpc>
              <a:spcBef>
                <a:spcPts val="409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dirty="0">
                <a:latin typeface="Segoe UI"/>
                <a:cs typeface="Segoe UI"/>
              </a:rPr>
              <a:t>API</a:t>
            </a:r>
            <a:endParaRPr sz="2400">
              <a:latin typeface="Segoe UI"/>
              <a:cs typeface="Segoe UI"/>
            </a:endParaRPr>
          </a:p>
          <a:p>
            <a:pPr marL="297180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45" dirty="0">
                <a:latin typeface="Segoe UI"/>
                <a:cs typeface="Segoe UI"/>
              </a:rPr>
              <a:t>Trình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duyệt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  <p:transition spd="slow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358564"/>
            <a:ext cx="1260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Web</a:t>
            </a:r>
            <a:r>
              <a:rPr sz="2400" spc="-85" dirty="0"/>
              <a:t> </a:t>
            </a:r>
            <a:r>
              <a:rPr sz="2400" dirty="0"/>
              <a:t>API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83524" y="898294"/>
            <a:ext cx="7966075" cy="193548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000" b="1" spc="-5" dirty="0">
                <a:solidFill>
                  <a:srgbClr val="0C5AA6"/>
                </a:solidFill>
                <a:latin typeface="Segoe UI"/>
                <a:cs typeface="Segoe UI"/>
              </a:rPr>
              <a:t>Google Data</a:t>
            </a:r>
            <a:r>
              <a:rPr sz="2000" b="1" spc="-20" dirty="0">
                <a:solidFill>
                  <a:srgbClr val="0C5AA6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C5AA6"/>
                </a:solidFill>
                <a:latin typeface="Segoe UI"/>
                <a:cs typeface="Segoe UI"/>
              </a:rPr>
              <a:t>API?</a:t>
            </a:r>
            <a:endParaRPr sz="2000">
              <a:latin typeface="Segoe UI"/>
              <a:cs typeface="Segoe UI"/>
            </a:endParaRPr>
          </a:p>
          <a:p>
            <a:pPr marL="297180" marR="5080" indent="-285115">
              <a:lnSpc>
                <a:spcPct val="100000"/>
              </a:lnSpc>
              <a:spcBef>
                <a:spcPts val="390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Cung cấp một giao </a:t>
            </a:r>
            <a:r>
              <a:rPr sz="2400" dirty="0">
                <a:latin typeface="Segoe UI"/>
                <a:cs typeface="Segoe UI"/>
              </a:rPr>
              <a:t>thức </a:t>
            </a:r>
            <a:r>
              <a:rPr sz="2400" spc="-5" dirty="0">
                <a:latin typeface="Segoe UI"/>
                <a:cs typeface="Segoe UI"/>
              </a:rPr>
              <a:t>tiêu chuẩn </a:t>
            </a:r>
            <a:r>
              <a:rPr sz="2400" dirty="0">
                <a:latin typeface="Segoe UI"/>
                <a:cs typeface="Segoe UI"/>
              </a:rPr>
              <a:t>để </a:t>
            </a:r>
            <a:r>
              <a:rPr sz="2400" spc="-5" dirty="0">
                <a:latin typeface="Segoe UI"/>
                <a:cs typeface="Segoe UI"/>
              </a:rPr>
              <a:t>đọc </a:t>
            </a:r>
            <a:r>
              <a:rPr sz="2400" spc="-25" dirty="0">
                <a:latin typeface="Segoe UI"/>
                <a:cs typeface="Segoe UI"/>
              </a:rPr>
              <a:t>và </a:t>
            </a:r>
            <a:r>
              <a:rPr sz="2400" spc="-5" dirty="0">
                <a:latin typeface="Segoe UI"/>
                <a:cs typeface="Segoe UI"/>
              </a:rPr>
              <a:t>ghi </a:t>
            </a:r>
            <a:r>
              <a:rPr sz="2400" dirty="0">
                <a:latin typeface="Segoe UI"/>
                <a:cs typeface="Segoe UI"/>
              </a:rPr>
              <a:t>dữ </a:t>
            </a:r>
            <a:r>
              <a:rPr sz="2400" spc="-5" dirty="0">
                <a:latin typeface="Segoe UI"/>
                <a:cs typeface="Segoe UI"/>
              </a:rPr>
              <a:t>liệu  </a:t>
            </a:r>
            <a:r>
              <a:rPr sz="2400" spc="-10" dirty="0">
                <a:latin typeface="Segoe UI"/>
                <a:cs typeface="Segoe UI"/>
              </a:rPr>
              <a:t>trên </a:t>
            </a:r>
            <a:r>
              <a:rPr sz="2400" spc="-5" dirty="0">
                <a:latin typeface="Segoe UI"/>
                <a:cs typeface="Segoe UI"/>
              </a:rPr>
              <a:t>web</a:t>
            </a:r>
            <a:endParaRPr sz="2400">
              <a:latin typeface="Segoe UI"/>
              <a:cs typeface="Segoe UI"/>
            </a:endParaRPr>
          </a:p>
          <a:p>
            <a:pPr marL="297180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dirty="0">
                <a:latin typeface="Segoe UI"/>
                <a:cs typeface="Segoe UI"/>
              </a:rPr>
              <a:t>Bao </a:t>
            </a:r>
            <a:r>
              <a:rPr sz="2400" spc="-5" dirty="0">
                <a:latin typeface="Segoe UI"/>
                <a:cs typeface="Segoe UI"/>
              </a:rPr>
              <a:t>gồm nhiều chức năng liên kết </a:t>
            </a:r>
            <a:r>
              <a:rPr sz="2400" dirty="0">
                <a:latin typeface="Segoe UI"/>
                <a:cs typeface="Segoe UI"/>
              </a:rPr>
              <a:t>ứng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spc="-10" dirty="0">
                <a:latin typeface="Segoe UI"/>
                <a:cs typeface="Segoe UI"/>
              </a:rPr>
              <a:t>trong</a:t>
            </a:r>
            <a:r>
              <a:rPr sz="2400" spc="120" dirty="0">
                <a:latin typeface="Segoe UI"/>
                <a:cs typeface="Segoe UI"/>
              </a:rPr>
              <a:t> </a:t>
            </a:r>
            <a:r>
              <a:rPr sz="2400" spc="-50" dirty="0">
                <a:latin typeface="Segoe UI"/>
                <a:cs typeface="Segoe UI"/>
              </a:rPr>
              <a:t>và</a:t>
            </a:r>
            <a:endParaRPr sz="2400">
              <a:latin typeface="Segoe UI"/>
              <a:cs typeface="Segoe UI"/>
            </a:endParaRPr>
          </a:p>
          <a:p>
            <a:pPr marL="297180">
              <a:lnSpc>
                <a:spcPct val="100000"/>
              </a:lnSpc>
            </a:pPr>
            <a:r>
              <a:rPr sz="2400" spc="-10" dirty="0">
                <a:latin typeface="Segoe UI"/>
                <a:cs typeface="Segoe UI"/>
              </a:rPr>
              <a:t>ngoài</a:t>
            </a:r>
            <a:r>
              <a:rPr sz="2400" spc="2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Cloud</a:t>
            </a:r>
            <a:r>
              <a:rPr sz="2000" spc="-5" dirty="0">
                <a:latin typeface="Segoe UI"/>
                <a:cs typeface="Segoe UI"/>
              </a:rPr>
              <a:t>.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1437" y="3725610"/>
            <a:ext cx="2945852" cy="29845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044" y="3417499"/>
            <a:ext cx="3505178" cy="26604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02924" y="6433711"/>
            <a:ext cx="242570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Bài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4: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Truy cập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Điện 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toán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đám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mây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  <p:transition spd="slow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358564"/>
            <a:ext cx="1260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Web</a:t>
            </a:r>
            <a:r>
              <a:rPr sz="2400" spc="-85" dirty="0"/>
              <a:t> </a:t>
            </a:r>
            <a:r>
              <a:rPr sz="2400" dirty="0"/>
              <a:t>API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83270" y="888623"/>
            <a:ext cx="4975860" cy="448564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000" b="1" spc="-5" dirty="0">
                <a:solidFill>
                  <a:srgbClr val="0C5AA6"/>
                </a:solidFill>
                <a:latin typeface="Segoe UI"/>
                <a:cs typeface="Segoe UI"/>
              </a:rPr>
              <a:t>Google Data</a:t>
            </a:r>
            <a:r>
              <a:rPr sz="2000" b="1" spc="-20" dirty="0">
                <a:solidFill>
                  <a:srgbClr val="0C5AA6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C5AA6"/>
                </a:solidFill>
                <a:latin typeface="Segoe UI"/>
                <a:cs typeface="Segoe UI"/>
              </a:rPr>
              <a:t>API?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000" dirty="0">
                <a:latin typeface="Segoe UI"/>
                <a:cs typeface="Segoe UI"/>
              </a:rPr>
              <a:t>Một số API của</a:t>
            </a:r>
            <a:r>
              <a:rPr sz="2000" spc="-35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Google:</a:t>
            </a:r>
            <a:endParaRPr sz="2000">
              <a:latin typeface="Segoe UI"/>
              <a:cs typeface="Segoe UI"/>
            </a:endParaRPr>
          </a:p>
          <a:p>
            <a:pPr marL="381635" indent="-369570">
              <a:lnSpc>
                <a:spcPct val="100000"/>
              </a:lnSpc>
              <a:spcBef>
                <a:spcPts val="380"/>
              </a:spcBef>
              <a:buClr>
                <a:srgbClr val="FF6400"/>
              </a:buClr>
              <a:buFont typeface="Wingdings"/>
              <a:buChar char=""/>
              <a:tabLst>
                <a:tab pos="381635" algn="l"/>
                <a:tab pos="382270" algn="l"/>
              </a:tabLst>
            </a:pPr>
            <a:r>
              <a:rPr sz="2400" spc="-5" dirty="0">
                <a:latin typeface="Segoe UI"/>
                <a:cs typeface="Segoe UI"/>
              </a:rPr>
              <a:t>Google </a:t>
            </a:r>
            <a:r>
              <a:rPr sz="2400" dirty="0">
                <a:latin typeface="Segoe UI"/>
                <a:cs typeface="Segoe UI"/>
              </a:rPr>
              <a:t>Apps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API</a:t>
            </a:r>
            <a:endParaRPr sz="2400">
              <a:latin typeface="Segoe UI"/>
              <a:cs typeface="Segoe UI"/>
            </a:endParaRPr>
          </a:p>
          <a:p>
            <a:pPr marL="381635" indent="-369570">
              <a:lnSpc>
                <a:spcPct val="100000"/>
              </a:lnSpc>
              <a:spcBef>
                <a:spcPts val="405"/>
              </a:spcBef>
              <a:buClr>
                <a:srgbClr val="FF6400"/>
              </a:buClr>
              <a:buFont typeface="Wingdings"/>
              <a:buChar char=""/>
              <a:tabLst>
                <a:tab pos="381635" algn="l"/>
                <a:tab pos="382270" algn="l"/>
              </a:tabLst>
            </a:pPr>
            <a:r>
              <a:rPr sz="2400" spc="-5" dirty="0">
                <a:latin typeface="Segoe UI"/>
                <a:cs typeface="Segoe UI"/>
              </a:rPr>
              <a:t>Google </a:t>
            </a:r>
            <a:r>
              <a:rPr sz="2400" dirty="0">
                <a:latin typeface="Segoe UI"/>
                <a:cs typeface="Segoe UI"/>
              </a:rPr>
              <a:t>Base </a:t>
            </a:r>
            <a:r>
              <a:rPr sz="2400" spc="-5" dirty="0">
                <a:latin typeface="Segoe UI"/>
                <a:cs typeface="Segoe UI"/>
              </a:rPr>
              <a:t>Data</a:t>
            </a:r>
            <a:r>
              <a:rPr sz="2400" spc="2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API</a:t>
            </a:r>
            <a:endParaRPr sz="2400">
              <a:latin typeface="Segoe UI"/>
              <a:cs typeface="Segoe UI"/>
            </a:endParaRPr>
          </a:p>
          <a:p>
            <a:pPr marL="381635" indent="-369570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381635" algn="l"/>
                <a:tab pos="382270" algn="l"/>
              </a:tabLst>
            </a:pPr>
            <a:r>
              <a:rPr sz="2400" spc="-5" dirty="0">
                <a:latin typeface="Segoe UI"/>
                <a:cs typeface="Segoe UI"/>
              </a:rPr>
              <a:t>Blogger Data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API</a:t>
            </a:r>
            <a:endParaRPr sz="2400">
              <a:latin typeface="Segoe UI"/>
              <a:cs typeface="Segoe UI"/>
            </a:endParaRPr>
          </a:p>
          <a:p>
            <a:pPr marL="381635" indent="-369570">
              <a:lnSpc>
                <a:spcPct val="100000"/>
              </a:lnSpc>
              <a:spcBef>
                <a:spcPts val="400"/>
              </a:spcBef>
              <a:buClr>
                <a:srgbClr val="FF6400"/>
              </a:buClr>
              <a:buFont typeface="Wingdings"/>
              <a:buChar char=""/>
              <a:tabLst>
                <a:tab pos="381635" algn="l"/>
                <a:tab pos="382270" algn="l"/>
              </a:tabLst>
            </a:pPr>
            <a:r>
              <a:rPr sz="2400" spc="-5" dirty="0">
                <a:latin typeface="Segoe UI"/>
                <a:cs typeface="Segoe UI"/>
              </a:rPr>
              <a:t>Google Book </a:t>
            </a:r>
            <a:r>
              <a:rPr sz="2400" spc="-10" dirty="0">
                <a:latin typeface="Segoe UI"/>
                <a:cs typeface="Segoe UI"/>
              </a:rPr>
              <a:t>Search </a:t>
            </a:r>
            <a:r>
              <a:rPr sz="2400" spc="-5" dirty="0">
                <a:latin typeface="Segoe UI"/>
                <a:cs typeface="Segoe UI"/>
              </a:rPr>
              <a:t>Data</a:t>
            </a:r>
            <a:r>
              <a:rPr sz="2400" spc="6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API</a:t>
            </a:r>
            <a:endParaRPr sz="2400">
              <a:latin typeface="Segoe UI"/>
              <a:cs typeface="Segoe UI"/>
            </a:endParaRPr>
          </a:p>
          <a:p>
            <a:pPr marL="381635" indent="-369570">
              <a:lnSpc>
                <a:spcPct val="100000"/>
              </a:lnSpc>
              <a:spcBef>
                <a:spcPts val="405"/>
              </a:spcBef>
              <a:buClr>
                <a:srgbClr val="FF6400"/>
              </a:buClr>
              <a:buFont typeface="Wingdings"/>
              <a:buChar char=""/>
              <a:tabLst>
                <a:tab pos="381635" algn="l"/>
                <a:tab pos="382270" algn="l"/>
              </a:tabLst>
            </a:pPr>
            <a:r>
              <a:rPr sz="2400" spc="-5" dirty="0">
                <a:latin typeface="Segoe UI"/>
                <a:cs typeface="Segoe UI"/>
              </a:rPr>
              <a:t>Google Calendar Data</a:t>
            </a:r>
            <a:r>
              <a:rPr sz="2400" spc="5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API</a:t>
            </a:r>
            <a:endParaRPr sz="2400">
              <a:latin typeface="Segoe UI"/>
              <a:cs typeface="Segoe UI"/>
            </a:endParaRPr>
          </a:p>
          <a:p>
            <a:pPr marL="381635" indent="-369570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381635" algn="l"/>
                <a:tab pos="382270" algn="l"/>
              </a:tabLst>
            </a:pPr>
            <a:r>
              <a:rPr sz="2400" spc="-5" dirty="0">
                <a:latin typeface="Segoe UI"/>
                <a:cs typeface="Segoe UI"/>
              </a:rPr>
              <a:t>Google Code </a:t>
            </a:r>
            <a:r>
              <a:rPr sz="2400" spc="-10" dirty="0">
                <a:latin typeface="Segoe UI"/>
                <a:cs typeface="Segoe UI"/>
              </a:rPr>
              <a:t>Search </a:t>
            </a:r>
            <a:r>
              <a:rPr sz="2400" spc="-5" dirty="0">
                <a:latin typeface="Segoe UI"/>
                <a:cs typeface="Segoe UI"/>
              </a:rPr>
              <a:t>Data</a:t>
            </a:r>
            <a:r>
              <a:rPr sz="2400" spc="6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API</a:t>
            </a:r>
            <a:endParaRPr sz="2400">
              <a:latin typeface="Segoe UI"/>
              <a:cs typeface="Segoe UI"/>
            </a:endParaRPr>
          </a:p>
          <a:p>
            <a:pPr marL="381635" indent="-369570">
              <a:lnSpc>
                <a:spcPct val="100000"/>
              </a:lnSpc>
              <a:spcBef>
                <a:spcPts val="400"/>
              </a:spcBef>
              <a:buClr>
                <a:srgbClr val="FF6400"/>
              </a:buClr>
              <a:buFont typeface="Wingdings"/>
              <a:buChar char=""/>
              <a:tabLst>
                <a:tab pos="381635" algn="l"/>
                <a:tab pos="382270" algn="l"/>
              </a:tabLst>
            </a:pPr>
            <a:r>
              <a:rPr sz="2400" spc="-5" dirty="0">
                <a:latin typeface="Segoe UI"/>
                <a:cs typeface="Segoe UI"/>
              </a:rPr>
              <a:t>Google Contacts Data</a:t>
            </a:r>
            <a:r>
              <a:rPr sz="2400" spc="6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API</a:t>
            </a:r>
            <a:endParaRPr sz="2400">
              <a:latin typeface="Segoe UI"/>
              <a:cs typeface="Segoe UI"/>
            </a:endParaRPr>
          </a:p>
          <a:p>
            <a:pPr marL="381635" indent="-369570">
              <a:lnSpc>
                <a:spcPct val="100000"/>
              </a:lnSpc>
              <a:spcBef>
                <a:spcPts val="405"/>
              </a:spcBef>
              <a:buClr>
                <a:srgbClr val="FF6400"/>
              </a:buClr>
              <a:buFont typeface="Wingdings"/>
              <a:buChar char=""/>
              <a:tabLst>
                <a:tab pos="381635" algn="l"/>
                <a:tab pos="382270" algn="l"/>
              </a:tabLst>
            </a:pPr>
            <a:r>
              <a:rPr sz="2400" spc="-5" dirty="0">
                <a:latin typeface="Segoe UI"/>
                <a:cs typeface="Segoe UI"/>
              </a:rPr>
              <a:t>Google Documents List Data</a:t>
            </a:r>
            <a:r>
              <a:rPr sz="2400" spc="3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API</a:t>
            </a:r>
            <a:endParaRPr sz="2400">
              <a:latin typeface="Segoe UI"/>
              <a:cs typeface="Segoe UI"/>
            </a:endParaRPr>
          </a:p>
          <a:p>
            <a:pPr marL="381635" indent="-369570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381635" algn="l"/>
                <a:tab pos="382270" algn="l"/>
              </a:tabLst>
            </a:pPr>
            <a:r>
              <a:rPr sz="2400" spc="-5" dirty="0">
                <a:latin typeface="Segoe UI"/>
                <a:cs typeface="Segoe UI"/>
              </a:rPr>
              <a:t>Google Finance Portfolio Data</a:t>
            </a:r>
            <a:r>
              <a:rPr sz="2400" spc="7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API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02924" y="6433711"/>
            <a:ext cx="242570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Bài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4: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Truy cập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Điện 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toán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đám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mây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1026" name="Picture 2" descr="Google APIs Explorer | Google Develope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683" y="29497"/>
            <a:ext cx="4422775" cy="232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358564"/>
            <a:ext cx="1260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Web</a:t>
            </a:r>
            <a:r>
              <a:rPr sz="2400" spc="-85" dirty="0"/>
              <a:t> </a:t>
            </a:r>
            <a:r>
              <a:rPr sz="2400" dirty="0"/>
              <a:t>API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82252" y="888623"/>
            <a:ext cx="3745229" cy="293306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505"/>
              </a:spcBef>
            </a:pPr>
            <a:r>
              <a:rPr sz="2000" b="1" spc="-5" dirty="0">
                <a:solidFill>
                  <a:srgbClr val="0C5AA6"/>
                </a:solidFill>
                <a:latin typeface="Segoe UI"/>
                <a:cs typeface="Segoe UI"/>
              </a:rPr>
              <a:t>Google Data</a:t>
            </a:r>
            <a:r>
              <a:rPr sz="2000" b="1" spc="-20" dirty="0">
                <a:solidFill>
                  <a:srgbClr val="0C5AA6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C5AA6"/>
                </a:solidFill>
                <a:latin typeface="Segoe UI"/>
                <a:cs typeface="Segoe UI"/>
              </a:rPr>
              <a:t>API?</a:t>
            </a:r>
            <a:endParaRPr sz="2000">
              <a:latin typeface="Segoe UI"/>
              <a:cs typeface="Segoe UI"/>
            </a:endParaRPr>
          </a:p>
          <a:p>
            <a:pPr marL="13335">
              <a:lnSpc>
                <a:spcPct val="100000"/>
              </a:lnSpc>
              <a:spcBef>
                <a:spcPts val="409"/>
              </a:spcBef>
            </a:pPr>
            <a:r>
              <a:rPr sz="2000" dirty="0">
                <a:latin typeface="Segoe UI"/>
                <a:cs typeface="Segoe UI"/>
              </a:rPr>
              <a:t>Một số API của</a:t>
            </a:r>
            <a:r>
              <a:rPr sz="2000" spc="-40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Google:</a:t>
            </a:r>
            <a:endParaRPr sz="2000">
              <a:latin typeface="Segoe UI"/>
              <a:cs typeface="Segoe UI"/>
            </a:endParaRPr>
          </a:p>
          <a:p>
            <a:pPr marL="314960" indent="-302260">
              <a:lnSpc>
                <a:spcPct val="100000"/>
              </a:lnSpc>
              <a:spcBef>
                <a:spcPts val="480"/>
              </a:spcBef>
              <a:buClr>
                <a:srgbClr val="FF6400"/>
              </a:buClr>
              <a:buFont typeface="Wingdings"/>
              <a:buChar char=""/>
              <a:tabLst>
                <a:tab pos="314960" algn="l"/>
                <a:tab pos="315595" algn="l"/>
              </a:tabLst>
            </a:pPr>
            <a:r>
              <a:rPr sz="2000" dirty="0">
                <a:latin typeface="Segoe UI"/>
                <a:cs typeface="Segoe UI"/>
              </a:rPr>
              <a:t>Google Health Data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spc="5" dirty="0">
                <a:latin typeface="Segoe UI"/>
                <a:cs typeface="Segoe UI"/>
              </a:rPr>
              <a:t>API</a:t>
            </a:r>
            <a:endParaRPr sz="2000">
              <a:latin typeface="Segoe UI"/>
              <a:cs typeface="Segoe UI"/>
            </a:endParaRPr>
          </a:p>
          <a:p>
            <a:pPr marL="314325" indent="-302260">
              <a:lnSpc>
                <a:spcPct val="100000"/>
              </a:lnSpc>
              <a:spcBef>
                <a:spcPts val="475"/>
              </a:spcBef>
              <a:buClr>
                <a:srgbClr val="FF6400"/>
              </a:buClr>
              <a:buFont typeface="Wingdings"/>
              <a:buChar char=""/>
              <a:tabLst>
                <a:tab pos="314325" algn="l"/>
                <a:tab pos="314960" algn="l"/>
              </a:tabLst>
            </a:pPr>
            <a:r>
              <a:rPr sz="2000" dirty="0">
                <a:latin typeface="Segoe UI"/>
                <a:cs typeface="Segoe UI"/>
              </a:rPr>
              <a:t>Google </a:t>
            </a:r>
            <a:r>
              <a:rPr sz="2000" spc="-5" dirty="0">
                <a:latin typeface="Segoe UI"/>
                <a:cs typeface="Segoe UI"/>
              </a:rPr>
              <a:t>Notebook </a:t>
            </a:r>
            <a:r>
              <a:rPr sz="2000" dirty="0">
                <a:latin typeface="Segoe UI"/>
                <a:cs typeface="Segoe UI"/>
              </a:rPr>
              <a:t>Data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API</a:t>
            </a:r>
            <a:endParaRPr sz="2000">
              <a:latin typeface="Segoe UI"/>
              <a:cs typeface="Segoe UI"/>
            </a:endParaRPr>
          </a:p>
          <a:p>
            <a:pPr marL="314325" indent="-302260">
              <a:lnSpc>
                <a:spcPct val="100000"/>
              </a:lnSpc>
              <a:spcBef>
                <a:spcPts val="480"/>
              </a:spcBef>
              <a:buClr>
                <a:srgbClr val="FF6400"/>
              </a:buClr>
              <a:buFont typeface="Wingdings"/>
              <a:buChar char=""/>
              <a:tabLst>
                <a:tab pos="314325" algn="l"/>
                <a:tab pos="314960" algn="l"/>
              </a:tabLst>
            </a:pPr>
            <a:r>
              <a:rPr sz="2000" dirty="0">
                <a:latin typeface="Segoe UI"/>
                <a:cs typeface="Segoe UI"/>
              </a:rPr>
              <a:t>Picasa </a:t>
            </a:r>
            <a:r>
              <a:rPr sz="2000" spc="-20" dirty="0">
                <a:latin typeface="Segoe UI"/>
                <a:cs typeface="Segoe UI"/>
              </a:rPr>
              <a:t>Web </a:t>
            </a:r>
            <a:r>
              <a:rPr sz="2000" dirty="0">
                <a:latin typeface="Segoe UI"/>
                <a:cs typeface="Segoe UI"/>
              </a:rPr>
              <a:t>Albums Data</a:t>
            </a:r>
            <a:r>
              <a:rPr sz="2000" spc="-110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API</a:t>
            </a:r>
            <a:endParaRPr sz="2000">
              <a:latin typeface="Segoe UI"/>
              <a:cs typeface="Segoe UI"/>
            </a:endParaRPr>
          </a:p>
          <a:p>
            <a:pPr marL="314325" indent="-302260">
              <a:lnSpc>
                <a:spcPct val="100000"/>
              </a:lnSpc>
              <a:spcBef>
                <a:spcPts val="480"/>
              </a:spcBef>
              <a:buClr>
                <a:srgbClr val="FF6400"/>
              </a:buClr>
              <a:buFont typeface="Wingdings"/>
              <a:buChar char=""/>
              <a:tabLst>
                <a:tab pos="314325" algn="l"/>
                <a:tab pos="314960" algn="l"/>
              </a:tabLst>
            </a:pPr>
            <a:r>
              <a:rPr sz="2000" dirty="0">
                <a:latin typeface="Segoe UI"/>
                <a:cs typeface="Segoe UI"/>
              </a:rPr>
              <a:t>Google </a:t>
            </a:r>
            <a:r>
              <a:rPr sz="2000" spc="-5" dirty="0">
                <a:latin typeface="Segoe UI"/>
                <a:cs typeface="Segoe UI"/>
              </a:rPr>
              <a:t>Spreadsheets </a:t>
            </a:r>
            <a:r>
              <a:rPr sz="2000" dirty="0">
                <a:latin typeface="Segoe UI"/>
                <a:cs typeface="Segoe UI"/>
              </a:rPr>
              <a:t>Data</a:t>
            </a:r>
            <a:r>
              <a:rPr sz="2000" spc="-8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API</a:t>
            </a:r>
            <a:endParaRPr sz="2000">
              <a:latin typeface="Segoe UI"/>
              <a:cs typeface="Segoe UI"/>
            </a:endParaRPr>
          </a:p>
          <a:p>
            <a:pPr marL="313690" indent="-301625">
              <a:lnSpc>
                <a:spcPct val="100000"/>
              </a:lnSpc>
              <a:spcBef>
                <a:spcPts val="480"/>
              </a:spcBef>
              <a:buClr>
                <a:srgbClr val="FF6400"/>
              </a:buClr>
              <a:buFont typeface="Wingdings"/>
              <a:buChar char=""/>
              <a:tabLst>
                <a:tab pos="313690" algn="l"/>
                <a:tab pos="314325" algn="l"/>
              </a:tabLst>
            </a:pPr>
            <a:r>
              <a:rPr sz="2000" spc="-10" dirty="0">
                <a:latin typeface="Segoe UI"/>
                <a:cs typeface="Segoe UI"/>
              </a:rPr>
              <a:t>Webmaster </a:t>
            </a:r>
            <a:r>
              <a:rPr sz="2000" spc="-45" dirty="0">
                <a:latin typeface="Segoe UI"/>
                <a:cs typeface="Segoe UI"/>
              </a:rPr>
              <a:t>Tools </a:t>
            </a:r>
            <a:r>
              <a:rPr sz="2000" dirty="0">
                <a:latin typeface="Segoe UI"/>
                <a:cs typeface="Segoe UI"/>
              </a:rPr>
              <a:t>Data</a:t>
            </a:r>
            <a:r>
              <a:rPr sz="2000" spc="-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API</a:t>
            </a:r>
            <a:endParaRPr sz="2000">
              <a:latin typeface="Segoe UI"/>
              <a:cs typeface="Segoe UI"/>
            </a:endParaRPr>
          </a:p>
          <a:p>
            <a:pPr marL="313690" indent="-301625">
              <a:lnSpc>
                <a:spcPct val="100000"/>
              </a:lnSpc>
              <a:spcBef>
                <a:spcPts val="480"/>
              </a:spcBef>
              <a:buClr>
                <a:srgbClr val="FF6400"/>
              </a:buClr>
              <a:buFont typeface="Wingdings"/>
              <a:buChar char=""/>
              <a:tabLst>
                <a:tab pos="313690" algn="l"/>
                <a:tab pos="314325" algn="l"/>
              </a:tabLst>
            </a:pPr>
            <a:r>
              <a:rPr sz="2000" spc="-50" dirty="0">
                <a:latin typeface="Segoe UI"/>
                <a:cs typeface="Segoe UI"/>
              </a:rPr>
              <a:t>YouTube </a:t>
            </a:r>
            <a:r>
              <a:rPr sz="2000" dirty="0">
                <a:latin typeface="Segoe UI"/>
                <a:cs typeface="Segoe UI"/>
              </a:rPr>
              <a:t>Data </a:t>
            </a:r>
            <a:r>
              <a:rPr sz="2000" spc="5" dirty="0">
                <a:latin typeface="Segoe UI"/>
                <a:cs typeface="Segoe UI"/>
              </a:rPr>
              <a:t>API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5870" y="1301676"/>
            <a:ext cx="4266871" cy="25493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02924" y="6433711"/>
            <a:ext cx="242570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Bài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4: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Truy cập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Điện 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toán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đám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mây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  <p:transition spd="slow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43070"/>
            <a:ext cx="6463665" cy="4103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92879">
              <a:lnSpc>
                <a:spcPct val="158900"/>
              </a:lnSpc>
              <a:spcBef>
                <a:spcPts val="100"/>
              </a:spcBef>
            </a:pPr>
            <a:r>
              <a:rPr sz="2400" b="1" spc="-40" dirty="0">
                <a:solidFill>
                  <a:srgbClr val="FF6400"/>
                </a:solidFill>
                <a:latin typeface="Segoe UI"/>
                <a:cs typeface="Segoe UI"/>
              </a:rPr>
              <a:t>Trình </a:t>
            </a:r>
            <a:r>
              <a:rPr sz="2400" b="1" spc="-5" dirty="0">
                <a:solidFill>
                  <a:srgbClr val="FF6400"/>
                </a:solidFill>
                <a:latin typeface="Segoe UI"/>
                <a:cs typeface="Segoe UI"/>
              </a:rPr>
              <a:t>duyệt </a:t>
            </a:r>
            <a:r>
              <a:rPr sz="2400" b="1" spc="-10" dirty="0">
                <a:solidFill>
                  <a:srgbClr val="FF6400"/>
                </a:solidFill>
                <a:latin typeface="Segoe UI"/>
                <a:cs typeface="Segoe UI"/>
              </a:rPr>
              <a:t>web  </a:t>
            </a:r>
            <a:r>
              <a:rPr sz="2400" b="1" spc="-40" dirty="0">
                <a:solidFill>
                  <a:srgbClr val="0C5AA6"/>
                </a:solidFill>
                <a:latin typeface="Segoe UI"/>
                <a:cs typeface="Segoe UI"/>
              </a:rPr>
              <a:t>Trình </a:t>
            </a:r>
            <a:r>
              <a:rPr sz="2400" b="1" spc="-5" dirty="0">
                <a:solidFill>
                  <a:srgbClr val="0C5AA6"/>
                </a:solidFill>
                <a:latin typeface="Segoe UI"/>
                <a:cs typeface="Segoe UI"/>
              </a:rPr>
              <a:t>duyệt</a:t>
            </a:r>
            <a:r>
              <a:rPr sz="2400" b="1" spc="-15" dirty="0">
                <a:solidFill>
                  <a:srgbClr val="0C5AA6"/>
                </a:solidFill>
                <a:latin typeface="Segoe UI"/>
                <a:cs typeface="Segoe UI"/>
              </a:rPr>
              <a:t> </a:t>
            </a:r>
            <a:r>
              <a:rPr sz="2400" b="1" spc="-10" dirty="0">
                <a:solidFill>
                  <a:srgbClr val="0C5AA6"/>
                </a:solidFill>
                <a:latin typeface="Segoe UI"/>
                <a:cs typeface="Segoe UI"/>
              </a:rPr>
              <a:t>web?</a:t>
            </a:r>
            <a:endParaRPr sz="2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2400" spc="-5" dirty="0">
                <a:latin typeface="Segoe UI"/>
                <a:cs typeface="Segoe UI"/>
              </a:rPr>
              <a:t>Sử dụng </a:t>
            </a:r>
            <a:r>
              <a:rPr sz="2400" dirty="0">
                <a:latin typeface="Segoe UI"/>
                <a:cs typeface="Segoe UI"/>
              </a:rPr>
              <a:t>để truy </a:t>
            </a:r>
            <a:r>
              <a:rPr sz="2400" spc="-5" dirty="0">
                <a:latin typeface="Segoe UI"/>
                <a:cs typeface="Segoe UI"/>
              </a:rPr>
              <a:t>cập các </a:t>
            </a:r>
            <a:r>
              <a:rPr sz="2400" dirty="0">
                <a:latin typeface="Segoe UI"/>
                <a:cs typeface="Segoe UI"/>
              </a:rPr>
              <a:t>ứng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spc="-10" dirty="0">
                <a:latin typeface="Segoe UI"/>
                <a:cs typeface="Segoe UI"/>
              </a:rPr>
              <a:t>trên</a:t>
            </a:r>
            <a:r>
              <a:rPr sz="2400" spc="4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Cloud</a:t>
            </a:r>
            <a:endParaRPr sz="2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2400" spc="-5" dirty="0">
                <a:latin typeface="Segoe UI"/>
                <a:cs typeface="Segoe UI"/>
              </a:rPr>
              <a:t>Một </a:t>
            </a:r>
            <a:r>
              <a:rPr sz="2400" dirty="0">
                <a:latin typeface="Segoe UI"/>
                <a:cs typeface="Segoe UI"/>
              </a:rPr>
              <a:t>số </a:t>
            </a:r>
            <a:r>
              <a:rPr sz="2400" spc="-5" dirty="0">
                <a:latin typeface="Segoe UI"/>
                <a:cs typeface="Segoe UI"/>
              </a:rPr>
              <a:t>trình </a:t>
            </a:r>
            <a:r>
              <a:rPr sz="2400" dirty="0">
                <a:latin typeface="Segoe UI"/>
                <a:cs typeface="Segoe UI"/>
              </a:rPr>
              <a:t>duyệt phổ biến</a:t>
            </a:r>
            <a:r>
              <a:rPr sz="2400" spc="3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như:</a:t>
            </a:r>
            <a:endParaRPr sz="2400">
              <a:latin typeface="Segoe UI"/>
              <a:cs typeface="Segoe UI"/>
            </a:endParaRPr>
          </a:p>
          <a:p>
            <a:pPr marL="643255" lvl="1" indent="-346710">
              <a:lnSpc>
                <a:spcPct val="100000"/>
              </a:lnSpc>
              <a:spcBef>
                <a:spcPts val="409"/>
              </a:spcBef>
              <a:buClr>
                <a:srgbClr val="0C5AA6"/>
              </a:buClr>
              <a:buFont typeface="Arial"/>
              <a:buChar char="•"/>
              <a:tabLst>
                <a:tab pos="643255" algn="l"/>
                <a:tab pos="643890" algn="l"/>
              </a:tabLst>
            </a:pPr>
            <a:r>
              <a:rPr sz="2400" spc="-5" dirty="0">
                <a:latin typeface="Segoe UI"/>
                <a:cs typeface="Segoe UI"/>
              </a:rPr>
              <a:t>Internet</a:t>
            </a:r>
            <a:r>
              <a:rPr sz="2400" spc="-1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Explorer</a:t>
            </a:r>
            <a:endParaRPr sz="2400">
              <a:latin typeface="Segoe UI"/>
              <a:cs typeface="Segoe UI"/>
            </a:endParaRPr>
          </a:p>
          <a:p>
            <a:pPr marL="643255" lvl="1" indent="-346710">
              <a:lnSpc>
                <a:spcPct val="100000"/>
              </a:lnSpc>
              <a:spcBef>
                <a:spcPts val="395"/>
              </a:spcBef>
              <a:buClr>
                <a:srgbClr val="0C5AA6"/>
              </a:buClr>
              <a:buFont typeface="Arial"/>
              <a:buChar char="•"/>
              <a:tabLst>
                <a:tab pos="643255" algn="l"/>
                <a:tab pos="643890" algn="l"/>
              </a:tabLst>
            </a:pPr>
            <a:r>
              <a:rPr sz="2400" spc="-10" dirty="0">
                <a:latin typeface="Segoe UI"/>
                <a:cs typeface="Segoe UI"/>
              </a:rPr>
              <a:t>Mozilla</a:t>
            </a:r>
            <a:r>
              <a:rPr sz="2400" spc="45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Firefox</a:t>
            </a:r>
            <a:endParaRPr sz="2400">
              <a:latin typeface="Segoe UI"/>
              <a:cs typeface="Segoe UI"/>
            </a:endParaRPr>
          </a:p>
          <a:p>
            <a:pPr marL="643255" lvl="1" indent="-346710">
              <a:lnSpc>
                <a:spcPct val="100000"/>
              </a:lnSpc>
              <a:spcBef>
                <a:spcPts val="395"/>
              </a:spcBef>
              <a:buClr>
                <a:srgbClr val="0C5AA6"/>
              </a:buClr>
              <a:buFont typeface="Arial"/>
              <a:buChar char="•"/>
              <a:tabLst>
                <a:tab pos="643255" algn="l"/>
                <a:tab pos="643890" algn="l"/>
              </a:tabLst>
            </a:pPr>
            <a:r>
              <a:rPr sz="2400" dirty="0">
                <a:latin typeface="Segoe UI"/>
                <a:cs typeface="Segoe UI"/>
              </a:rPr>
              <a:t>Safari</a:t>
            </a:r>
            <a:endParaRPr sz="2400">
              <a:latin typeface="Segoe UI"/>
              <a:cs typeface="Segoe UI"/>
            </a:endParaRPr>
          </a:p>
          <a:p>
            <a:pPr marL="643255" lvl="1" indent="-346710">
              <a:lnSpc>
                <a:spcPct val="100000"/>
              </a:lnSpc>
              <a:spcBef>
                <a:spcPts val="409"/>
              </a:spcBef>
              <a:buClr>
                <a:srgbClr val="0C5AA6"/>
              </a:buClr>
              <a:buFont typeface="Arial"/>
              <a:buChar char="•"/>
              <a:tabLst>
                <a:tab pos="643255" algn="l"/>
                <a:tab pos="643890" algn="l"/>
              </a:tabLst>
            </a:pPr>
            <a:r>
              <a:rPr sz="2400" spc="-5" dirty="0">
                <a:latin typeface="Segoe UI"/>
                <a:cs typeface="Segoe UI"/>
              </a:rPr>
              <a:t>Google</a:t>
            </a:r>
            <a:r>
              <a:rPr sz="2400" spc="2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Chrome</a:t>
            </a:r>
            <a:endParaRPr sz="2400">
              <a:latin typeface="Segoe UI"/>
              <a:cs typeface="Segoe UI"/>
            </a:endParaRPr>
          </a:p>
          <a:p>
            <a:pPr marL="643255" lvl="1" indent="-346710">
              <a:lnSpc>
                <a:spcPct val="100000"/>
              </a:lnSpc>
              <a:spcBef>
                <a:spcPts val="395"/>
              </a:spcBef>
              <a:buClr>
                <a:srgbClr val="0C5AA6"/>
              </a:buClr>
              <a:buFont typeface="Arial"/>
              <a:buChar char="•"/>
              <a:tabLst>
                <a:tab pos="643255" algn="l"/>
                <a:tab pos="643890" algn="l"/>
              </a:tabLst>
            </a:pPr>
            <a:r>
              <a:rPr sz="2400" dirty="0">
                <a:latin typeface="Segoe UI"/>
                <a:cs typeface="Segoe UI"/>
              </a:rPr>
              <a:t>Các </a:t>
            </a:r>
            <a:r>
              <a:rPr sz="2400" spc="-5" dirty="0">
                <a:latin typeface="Segoe UI"/>
                <a:cs typeface="Segoe UI"/>
              </a:rPr>
              <a:t>trình </a:t>
            </a:r>
            <a:r>
              <a:rPr sz="2400" dirty="0">
                <a:latin typeface="Segoe UI"/>
                <a:cs typeface="Segoe UI"/>
              </a:rPr>
              <a:t>duyệt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khách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3685" y="2366685"/>
            <a:ext cx="3390900" cy="36689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02924" y="6433711"/>
            <a:ext cx="242570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Bài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4: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Truy cập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Điện 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toán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đám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mây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  <p:transition spd="slow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358564"/>
            <a:ext cx="2341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/>
              <a:t>Trình </a:t>
            </a:r>
            <a:r>
              <a:rPr sz="2400" spc="-5" dirty="0"/>
              <a:t>duyệt</a:t>
            </a:r>
            <a:r>
              <a:rPr sz="2400" spc="-20" dirty="0"/>
              <a:t> </a:t>
            </a:r>
            <a:r>
              <a:rPr sz="2400" spc="-10" dirty="0"/>
              <a:t>web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83270" y="888623"/>
            <a:ext cx="7862570" cy="2667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30875">
              <a:lnSpc>
                <a:spcPct val="117000"/>
              </a:lnSpc>
              <a:spcBef>
                <a:spcPts val="95"/>
              </a:spcBef>
            </a:pPr>
            <a:r>
              <a:rPr sz="2000" b="1" spc="-35" dirty="0">
                <a:solidFill>
                  <a:srgbClr val="0C5AA6"/>
                </a:solidFill>
                <a:latin typeface="Segoe UI"/>
                <a:cs typeface="Segoe UI"/>
              </a:rPr>
              <a:t>Trình </a:t>
            </a:r>
            <a:r>
              <a:rPr sz="2000" b="1" spc="-5" dirty="0">
                <a:solidFill>
                  <a:srgbClr val="0C5AA6"/>
                </a:solidFill>
                <a:latin typeface="Segoe UI"/>
                <a:cs typeface="Segoe UI"/>
              </a:rPr>
              <a:t>duyệt web?  </a:t>
            </a:r>
            <a:r>
              <a:rPr sz="2000" b="1" spc="-5" dirty="0">
                <a:latin typeface="Segoe UI"/>
                <a:cs typeface="Segoe UI"/>
              </a:rPr>
              <a:t>Internet</a:t>
            </a:r>
            <a:r>
              <a:rPr sz="2000" b="1" spc="-50" dirty="0">
                <a:latin typeface="Segoe UI"/>
                <a:cs typeface="Segoe UI"/>
              </a:rPr>
              <a:t> </a:t>
            </a:r>
            <a:r>
              <a:rPr sz="2000" b="1" spc="5" dirty="0">
                <a:latin typeface="Segoe UI"/>
                <a:cs typeface="Segoe UI"/>
              </a:rPr>
              <a:t>Explorer:</a:t>
            </a:r>
            <a:endParaRPr sz="2000">
              <a:latin typeface="Segoe UI"/>
              <a:cs typeface="Segoe UI"/>
            </a:endParaRPr>
          </a:p>
          <a:p>
            <a:pPr marL="297815" marR="5080" indent="-285115">
              <a:lnSpc>
                <a:spcPct val="100000"/>
              </a:lnSpc>
              <a:spcBef>
                <a:spcPts val="384"/>
              </a:spcBef>
              <a:buClr>
                <a:srgbClr val="FF6400"/>
              </a:buClr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sz="2400" spc="-5" dirty="0">
                <a:latin typeface="Segoe UI"/>
                <a:cs typeface="Segoe UI"/>
              </a:rPr>
              <a:t>Internet </a:t>
            </a:r>
            <a:r>
              <a:rPr sz="2400" spc="-10" dirty="0">
                <a:latin typeface="Segoe UI"/>
                <a:cs typeface="Segoe UI"/>
              </a:rPr>
              <a:t>Explorer </a:t>
            </a:r>
            <a:r>
              <a:rPr sz="2400" dirty="0">
                <a:latin typeface="Segoe UI"/>
                <a:cs typeface="Segoe UI"/>
              </a:rPr>
              <a:t>11 </a:t>
            </a:r>
            <a:r>
              <a:rPr sz="2400" spc="-5" dirty="0">
                <a:latin typeface="Segoe UI"/>
                <a:cs typeface="Segoe UI"/>
              </a:rPr>
              <a:t>cung cấp một cái nhìn mới </a:t>
            </a:r>
            <a:r>
              <a:rPr sz="2400" dirty="0">
                <a:latin typeface="Segoe UI"/>
                <a:cs typeface="Segoe UI"/>
              </a:rPr>
              <a:t>về </a:t>
            </a:r>
            <a:r>
              <a:rPr sz="2400" spc="-5" dirty="0">
                <a:latin typeface="Segoe UI"/>
                <a:cs typeface="Segoe UI"/>
              </a:rPr>
              <a:t>khả  năng </a:t>
            </a:r>
            <a:r>
              <a:rPr sz="2400" dirty="0">
                <a:latin typeface="Segoe UI"/>
                <a:cs typeface="Segoe UI"/>
              </a:rPr>
              <a:t>duyệt </a:t>
            </a:r>
            <a:r>
              <a:rPr sz="2400" spc="-5" dirty="0">
                <a:latin typeface="Segoe UI"/>
                <a:cs typeface="Segoe UI"/>
              </a:rPr>
              <a:t>web nhanh, tìm kiếm tiện dụng, duyệt nhiều  </a:t>
            </a:r>
            <a:r>
              <a:rPr sz="2400" dirty="0">
                <a:latin typeface="Segoe UI"/>
                <a:cs typeface="Segoe UI"/>
              </a:rPr>
              <a:t>trang </a:t>
            </a:r>
            <a:r>
              <a:rPr sz="2400" spc="-5" dirty="0">
                <a:latin typeface="Segoe UI"/>
                <a:cs typeface="Segoe UI"/>
              </a:rPr>
              <a:t>web, </a:t>
            </a:r>
            <a:r>
              <a:rPr sz="2400" spc="-25" dirty="0">
                <a:latin typeface="Segoe UI"/>
                <a:cs typeface="Segoe UI"/>
              </a:rPr>
              <a:t>và </a:t>
            </a:r>
            <a:r>
              <a:rPr sz="2400" spc="-5" dirty="0">
                <a:latin typeface="Segoe UI"/>
                <a:cs typeface="Segoe UI"/>
              </a:rPr>
              <a:t>in </a:t>
            </a:r>
            <a:r>
              <a:rPr sz="2400" dirty="0">
                <a:latin typeface="Segoe UI"/>
                <a:cs typeface="Segoe UI"/>
              </a:rPr>
              <a:t>ấn </a:t>
            </a:r>
            <a:r>
              <a:rPr sz="2400" spc="-5" dirty="0">
                <a:latin typeface="Segoe UI"/>
                <a:cs typeface="Segoe UI"/>
              </a:rPr>
              <a:t>đơn</a:t>
            </a:r>
            <a:r>
              <a:rPr sz="2400" spc="7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giản</a:t>
            </a:r>
            <a:endParaRPr sz="2400">
              <a:latin typeface="Segoe UI"/>
              <a:cs typeface="Segoe UI"/>
            </a:endParaRPr>
          </a:p>
          <a:p>
            <a:pPr marL="297815" marR="43815" indent="-285115">
              <a:lnSpc>
                <a:spcPct val="100000"/>
              </a:lnSpc>
              <a:spcBef>
                <a:spcPts val="405"/>
              </a:spcBef>
              <a:buClr>
                <a:srgbClr val="FF6400"/>
              </a:buClr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sz="2400" spc="-5" dirty="0">
                <a:latin typeface="Segoe UI"/>
                <a:cs typeface="Segoe UI"/>
              </a:rPr>
              <a:t>Sự cải tiến của Internet Explorer </a:t>
            </a:r>
            <a:r>
              <a:rPr sz="2400" dirty="0">
                <a:latin typeface="Segoe UI"/>
                <a:cs typeface="Segoe UI"/>
              </a:rPr>
              <a:t>11 so </a:t>
            </a:r>
            <a:r>
              <a:rPr sz="2400" spc="-5" dirty="0">
                <a:latin typeface="Segoe UI"/>
                <a:cs typeface="Segoe UI"/>
              </a:rPr>
              <a:t>với các phiên </a:t>
            </a:r>
            <a:r>
              <a:rPr sz="2400" dirty="0">
                <a:latin typeface="Segoe UI"/>
                <a:cs typeface="Segoe UI"/>
              </a:rPr>
              <a:t>bản  trước </a:t>
            </a:r>
            <a:r>
              <a:rPr sz="2400" spc="-5" dirty="0">
                <a:latin typeface="Segoe UI"/>
                <a:cs typeface="Segoe UI"/>
              </a:rPr>
              <a:t>chính là khả năng</a:t>
            </a:r>
            <a:r>
              <a:rPr sz="2400" spc="100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Render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9762" y="4271962"/>
            <a:ext cx="2867025" cy="12287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40350" y="3511550"/>
            <a:ext cx="3213099" cy="25272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02924" y="6433711"/>
            <a:ext cx="242570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Bài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4: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Truy cập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Điện 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toán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đám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mây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  <p:transition spd="slow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43070"/>
            <a:ext cx="8009255" cy="4103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539105">
              <a:lnSpc>
                <a:spcPct val="158900"/>
              </a:lnSpc>
              <a:spcBef>
                <a:spcPts val="100"/>
              </a:spcBef>
            </a:pPr>
            <a:r>
              <a:rPr sz="2400" b="1" spc="-40" dirty="0">
                <a:solidFill>
                  <a:srgbClr val="FF6400"/>
                </a:solidFill>
                <a:latin typeface="Segoe UI"/>
                <a:cs typeface="Segoe UI"/>
              </a:rPr>
              <a:t>Trình </a:t>
            </a:r>
            <a:r>
              <a:rPr sz="2400" b="1" spc="-5" dirty="0">
                <a:solidFill>
                  <a:srgbClr val="FF6400"/>
                </a:solidFill>
                <a:latin typeface="Segoe UI"/>
                <a:cs typeface="Segoe UI"/>
              </a:rPr>
              <a:t>duyệt </a:t>
            </a:r>
            <a:r>
              <a:rPr sz="2400" b="1" spc="-10" dirty="0">
                <a:solidFill>
                  <a:srgbClr val="FF6400"/>
                </a:solidFill>
                <a:latin typeface="Segoe UI"/>
                <a:cs typeface="Segoe UI"/>
              </a:rPr>
              <a:t>web  </a:t>
            </a:r>
            <a:r>
              <a:rPr sz="2400" b="1" spc="-40" dirty="0">
                <a:solidFill>
                  <a:srgbClr val="0C5AA6"/>
                </a:solidFill>
                <a:latin typeface="Segoe UI"/>
                <a:cs typeface="Segoe UI"/>
              </a:rPr>
              <a:t>Trình </a:t>
            </a:r>
            <a:r>
              <a:rPr sz="2400" b="1" spc="-5" dirty="0">
                <a:solidFill>
                  <a:srgbClr val="0C5AA6"/>
                </a:solidFill>
                <a:latin typeface="Segoe UI"/>
                <a:cs typeface="Segoe UI"/>
              </a:rPr>
              <a:t>duyệt</a:t>
            </a:r>
            <a:r>
              <a:rPr sz="2400" b="1" spc="-15" dirty="0">
                <a:solidFill>
                  <a:srgbClr val="0C5AA6"/>
                </a:solidFill>
                <a:latin typeface="Segoe UI"/>
                <a:cs typeface="Segoe UI"/>
              </a:rPr>
              <a:t> </a:t>
            </a:r>
            <a:r>
              <a:rPr sz="2400" b="1" spc="-10" dirty="0">
                <a:solidFill>
                  <a:srgbClr val="0C5AA6"/>
                </a:solidFill>
                <a:latin typeface="Segoe UI"/>
                <a:cs typeface="Segoe UI"/>
              </a:rPr>
              <a:t>web?</a:t>
            </a:r>
            <a:endParaRPr sz="2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2400" spc="-10" dirty="0">
                <a:latin typeface="Segoe UI"/>
                <a:cs typeface="Segoe UI"/>
              </a:rPr>
              <a:t>Firefox: </a:t>
            </a:r>
            <a:r>
              <a:rPr sz="2400" spc="-5" dirty="0">
                <a:latin typeface="Segoe UI"/>
                <a:cs typeface="Segoe UI"/>
              </a:rPr>
              <a:t>Là một trình </a:t>
            </a:r>
            <a:r>
              <a:rPr sz="2400" dirty="0">
                <a:latin typeface="Segoe UI"/>
                <a:cs typeface="Segoe UI"/>
              </a:rPr>
              <a:t>duyệt </a:t>
            </a:r>
            <a:r>
              <a:rPr sz="2400" spc="-5" dirty="0">
                <a:latin typeface="Segoe UI"/>
                <a:cs typeface="Segoe UI"/>
              </a:rPr>
              <a:t>của hãng</a:t>
            </a:r>
            <a:r>
              <a:rPr sz="2400" spc="9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Mozilla</a:t>
            </a:r>
            <a:endParaRPr sz="2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2400" spc="-15" dirty="0">
                <a:latin typeface="Segoe UI"/>
                <a:cs typeface="Segoe UI"/>
              </a:rPr>
              <a:t>Firefox </a:t>
            </a:r>
            <a:r>
              <a:rPr sz="2400" dirty="0">
                <a:latin typeface="Segoe UI"/>
                <a:cs typeface="Segoe UI"/>
              </a:rPr>
              <a:t>2013 ra </a:t>
            </a:r>
            <a:r>
              <a:rPr sz="2400" spc="-5" dirty="0">
                <a:latin typeface="Segoe UI"/>
                <a:cs typeface="Segoe UI"/>
              </a:rPr>
              <a:t>đời với </a:t>
            </a:r>
            <a:r>
              <a:rPr sz="2400" dirty="0">
                <a:latin typeface="Segoe UI"/>
                <a:cs typeface="Segoe UI"/>
              </a:rPr>
              <a:t>50 </a:t>
            </a:r>
            <a:r>
              <a:rPr sz="2400" spc="-5" dirty="0">
                <a:latin typeface="Segoe UI"/>
                <a:cs typeface="Segoe UI"/>
              </a:rPr>
              <a:t>ngôn ngữ có</a:t>
            </a:r>
            <a:r>
              <a:rPr sz="2400" spc="14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sẵn.</a:t>
            </a:r>
            <a:endParaRPr sz="2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409"/>
              </a:spcBef>
              <a:buClr>
                <a:srgbClr val="FF6400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2400" spc="-5" dirty="0">
                <a:latin typeface="Segoe UI"/>
                <a:cs typeface="Segoe UI"/>
              </a:rPr>
              <a:t>Những cải tiến của </a:t>
            </a:r>
            <a:r>
              <a:rPr sz="2400" spc="-10" dirty="0">
                <a:latin typeface="Segoe UI"/>
                <a:cs typeface="Segoe UI"/>
              </a:rPr>
              <a:t>firefox </a:t>
            </a:r>
            <a:r>
              <a:rPr sz="2400" dirty="0">
                <a:latin typeface="Segoe UI"/>
                <a:cs typeface="Segoe UI"/>
              </a:rPr>
              <a:t>2013 so </a:t>
            </a:r>
            <a:r>
              <a:rPr sz="2400" spc="-5" dirty="0">
                <a:latin typeface="Segoe UI"/>
                <a:cs typeface="Segoe UI"/>
              </a:rPr>
              <a:t>với phiên </a:t>
            </a:r>
            <a:r>
              <a:rPr sz="2400" dirty="0">
                <a:latin typeface="Segoe UI"/>
                <a:cs typeface="Segoe UI"/>
              </a:rPr>
              <a:t>bản trước</a:t>
            </a:r>
            <a:r>
              <a:rPr sz="2400" spc="13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là:</a:t>
            </a:r>
            <a:endParaRPr sz="2400">
              <a:latin typeface="Segoe UI"/>
              <a:cs typeface="Segoe UI"/>
            </a:endParaRPr>
          </a:p>
          <a:p>
            <a:pPr marL="475615" lvl="1" indent="-285750">
              <a:lnSpc>
                <a:spcPct val="100000"/>
              </a:lnSpc>
              <a:spcBef>
                <a:spcPts val="395"/>
              </a:spcBef>
              <a:buClr>
                <a:srgbClr val="0C5AA6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2400" spc="-15" dirty="0">
                <a:latin typeface="Segoe UI"/>
                <a:cs typeface="Segoe UI"/>
              </a:rPr>
              <a:t>Tích </a:t>
            </a:r>
            <a:r>
              <a:rPr sz="2400" spc="-5" dirty="0">
                <a:latin typeface="Segoe UI"/>
                <a:cs typeface="Segoe UI"/>
              </a:rPr>
              <a:t>hợp </a:t>
            </a:r>
            <a:r>
              <a:rPr sz="2400" spc="10" dirty="0">
                <a:latin typeface="Segoe UI"/>
                <a:cs typeface="Segoe UI"/>
              </a:rPr>
              <a:t>Smart </a:t>
            </a:r>
            <a:r>
              <a:rPr sz="2400" spc="-5" dirty="0">
                <a:latin typeface="Segoe UI"/>
                <a:cs typeface="Segoe UI"/>
              </a:rPr>
              <a:t>Location</a:t>
            </a:r>
            <a:r>
              <a:rPr sz="2400" spc="95" dirty="0">
                <a:latin typeface="Segoe UI"/>
                <a:cs typeface="Segoe UI"/>
              </a:rPr>
              <a:t> </a:t>
            </a:r>
            <a:r>
              <a:rPr sz="2400" spc="-15" dirty="0">
                <a:latin typeface="Segoe UI"/>
                <a:cs typeface="Segoe UI"/>
              </a:rPr>
              <a:t>bar</a:t>
            </a:r>
            <a:endParaRPr sz="2400">
              <a:latin typeface="Segoe UI"/>
              <a:cs typeface="Segoe UI"/>
            </a:endParaRPr>
          </a:p>
          <a:p>
            <a:pPr marL="475615" lvl="1" indent="-285750">
              <a:lnSpc>
                <a:spcPct val="100000"/>
              </a:lnSpc>
              <a:spcBef>
                <a:spcPts val="395"/>
              </a:spcBef>
              <a:buClr>
                <a:srgbClr val="0C5AA6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2400" spc="-5" dirty="0">
                <a:latin typeface="Segoe UI"/>
                <a:cs typeface="Segoe UI"/>
              </a:rPr>
              <a:t>Sử dụng ít </a:t>
            </a:r>
            <a:r>
              <a:rPr sz="2400" dirty="0">
                <a:latin typeface="Segoe UI"/>
                <a:cs typeface="Segoe UI"/>
              </a:rPr>
              <a:t>bộ </a:t>
            </a:r>
            <a:r>
              <a:rPr sz="2400" spc="-5" dirty="0">
                <a:latin typeface="Segoe UI"/>
                <a:cs typeface="Segoe UI"/>
              </a:rPr>
              <a:t>nhớ hơn khi </a:t>
            </a:r>
            <a:r>
              <a:rPr sz="2400" dirty="0">
                <a:latin typeface="Segoe UI"/>
                <a:cs typeface="Segoe UI"/>
              </a:rPr>
              <a:t>duyệt</a:t>
            </a:r>
            <a:r>
              <a:rPr sz="2400" spc="10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web</a:t>
            </a:r>
            <a:endParaRPr sz="2400">
              <a:latin typeface="Segoe UI"/>
              <a:cs typeface="Segoe UI"/>
            </a:endParaRPr>
          </a:p>
          <a:p>
            <a:pPr marL="475615" lvl="1" indent="-285750">
              <a:lnSpc>
                <a:spcPct val="100000"/>
              </a:lnSpc>
              <a:spcBef>
                <a:spcPts val="409"/>
              </a:spcBef>
              <a:buClr>
                <a:srgbClr val="0C5AA6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2400" dirty="0">
                <a:latin typeface="Segoe UI"/>
                <a:cs typeface="Segoe UI"/>
              </a:rPr>
              <a:t>Bảo </a:t>
            </a:r>
            <a:r>
              <a:rPr sz="2400" spc="-5" dirty="0">
                <a:latin typeface="Segoe UI"/>
                <a:cs typeface="Segoe UI"/>
              </a:rPr>
              <a:t>mật tốt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hơn</a:t>
            </a:r>
            <a:endParaRPr sz="2400">
              <a:latin typeface="Segoe UI"/>
              <a:cs typeface="Segoe UI"/>
            </a:endParaRPr>
          </a:p>
          <a:p>
            <a:pPr marL="475615" lvl="1" indent="-285750">
              <a:lnSpc>
                <a:spcPct val="100000"/>
              </a:lnSpc>
              <a:spcBef>
                <a:spcPts val="395"/>
              </a:spcBef>
              <a:buClr>
                <a:srgbClr val="0C5AA6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2400" spc="-65" dirty="0">
                <a:latin typeface="Segoe UI"/>
                <a:cs typeface="Segoe UI"/>
              </a:rPr>
              <a:t>Tăng </a:t>
            </a:r>
            <a:r>
              <a:rPr sz="2400" dirty="0">
                <a:latin typeface="Segoe UI"/>
                <a:cs typeface="Segoe UI"/>
              </a:rPr>
              <a:t>số </a:t>
            </a:r>
            <a:r>
              <a:rPr sz="2400" spc="-5" dirty="0">
                <a:latin typeface="Segoe UI"/>
                <a:cs typeface="Segoe UI"/>
              </a:rPr>
              <a:t>lượng Add-ons lên hơn</a:t>
            </a:r>
            <a:r>
              <a:rPr sz="2400" spc="14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5000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2050" name="Picture 2" descr="Tải xuống và kiểm tra các bản phát hành trong tương lai của Firefox dành  cho máy tính để bàn, Android và iO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185" y="4343400"/>
            <a:ext cx="4490357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358564"/>
            <a:ext cx="2341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/>
              <a:t>Trình </a:t>
            </a:r>
            <a:r>
              <a:rPr sz="2400" spc="-5" dirty="0"/>
              <a:t>duyệt</a:t>
            </a:r>
            <a:r>
              <a:rPr sz="2400" spc="-20" dirty="0"/>
              <a:t> </a:t>
            </a:r>
            <a:r>
              <a:rPr sz="2400" spc="-10" dirty="0"/>
              <a:t>web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82506" y="888623"/>
            <a:ext cx="8072755" cy="139890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505"/>
              </a:spcBef>
            </a:pPr>
            <a:r>
              <a:rPr sz="2000" b="1" spc="-35" dirty="0">
                <a:solidFill>
                  <a:srgbClr val="0C5AA6"/>
                </a:solidFill>
                <a:latin typeface="Segoe UI"/>
                <a:cs typeface="Segoe UI"/>
              </a:rPr>
              <a:t>Trình </a:t>
            </a:r>
            <a:r>
              <a:rPr sz="2000" b="1" spc="-5" dirty="0">
                <a:solidFill>
                  <a:srgbClr val="0C5AA6"/>
                </a:solidFill>
                <a:latin typeface="Segoe UI"/>
                <a:cs typeface="Segoe UI"/>
              </a:rPr>
              <a:t>duyệt</a:t>
            </a:r>
            <a:r>
              <a:rPr sz="2000" b="1" spc="25" dirty="0">
                <a:solidFill>
                  <a:srgbClr val="0C5AA6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C5AA6"/>
                </a:solidFill>
                <a:latin typeface="Segoe UI"/>
                <a:cs typeface="Segoe UI"/>
              </a:rPr>
              <a:t>web?</a:t>
            </a:r>
            <a:endParaRPr sz="2000">
              <a:latin typeface="Segoe UI"/>
              <a:cs typeface="Segoe UI"/>
            </a:endParaRPr>
          </a:p>
          <a:p>
            <a:pPr marL="244475" indent="-231775">
              <a:lnSpc>
                <a:spcPct val="100000"/>
              </a:lnSpc>
              <a:spcBef>
                <a:spcPts val="409"/>
              </a:spcBef>
              <a:buClr>
                <a:srgbClr val="FF6400"/>
              </a:buClr>
              <a:buFont typeface="Wingdings"/>
              <a:buChar char=""/>
              <a:tabLst>
                <a:tab pos="245110" algn="l"/>
              </a:tabLst>
            </a:pPr>
            <a:r>
              <a:rPr sz="2000" spc="-5" dirty="0">
                <a:latin typeface="Segoe UI"/>
                <a:cs typeface="Segoe UI"/>
              </a:rPr>
              <a:t>Safari: </a:t>
            </a:r>
            <a:r>
              <a:rPr sz="2000" dirty="0">
                <a:latin typeface="Segoe UI"/>
                <a:cs typeface="Segoe UI"/>
              </a:rPr>
              <a:t>Là một </a:t>
            </a:r>
            <a:r>
              <a:rPr sz="2000" spc="-5" dirty="0">
                <a:latin typeface="Segoe UI"/>
                <a:cs typeface="Segoe UI"/>
              </a:rPr>
              <a:t>trình </a:t>
            </a:r>
            <a:r>
              <a:rPr sz="2000" dirty="0">
                <a:latin typeface="Segoe UI"/>
                <a:cs typeface="Segoe UI"/>
              </a:rPr>
              <a:t>duyệt của hãng</a:t>
            </a:r>
            <a:r>
              <a:rPr sz="2000" spc="-55" dirty="0">
                <a:latin typeface="Segoe UI"/>
                <a:cs typeface="Segoe UI"/>
              </a:rPr>
              <a:t> </a:t>
            </a:r>
            <a:r>
              <a:rPr sz="2000" spc="-5" dirty="0">
                <a:latin typeface="Segoe UI"/>
                <a:cs typeface="Segoe UI"/>
              </a:rPr>
              <a:t>Apple</a:t>
            </a:r>
            <a:endParaRPr sz="2000">
              <a:latin typeface="Segoe UI"/>
              <a:cs typeface="Segoe UI"/>
            </a:endParaRPr>
          </a:p>
          <a:p>
            <a:pPr marL="244475" marR="5080" indent="-232410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44475" algn="l"/>
                <a:tab pos="1017905" algn="l"/>
                <a:tab pos="1525905" algn="l"/>
                <a:tab pos="2254250" algn="l"/>
                <a:tab pos="2661285" algn="l"/>
                <a:tab pos="3299460" algn="l"/>
                <a:tab pos="4020820" algn="l"/>
                <a:tab pos="4430395" algn="l"/>
                <a:tab pos="5224780" algn="l"/>
                <a:tab pos="5671185" algn="l"/>
                <a:tab pos="6151245" algn="l"/>
                <a:tab pos="6624955" algn="l"/>
                <a:tab pos="7631430" algn="l"/>
              </a:tabLst>
            </a:pPr>
            <a:r>
              <a:rPr sz="2000" dirty="0">
                <a:latin typeface="Segoe UI"/>
                <a:cs typeface="Segoe UI"/>
              </a:rPr>
              <a:t>Sa</a:t>
            </a:r>
            <a:r>
              <a:rPr sz="2000" spc="-20" dirty="0">
                <a:latin typeface="Segoe UI"/>
                <a:cs typeface="Segoe UI"/>
              </a:rPr>
              <a:t>f</a:t>
            </a:r>
            <a:r>
              <a:rPr sz="2000" dirty="0">
                <a:latin typeface="Segoe UI"/>
                <a:cs typeface="Segoe UI"/>
              </a:rPr>
              <a:t>a</a:t>
            </a:r>
            <a:r>
              <a:rPr sz="2000" spc="-5" dirty="0">
                <a:latin typeface="Segoe UI"/>
                <a:cs typeface="Segoe UI"/>
              </a:rPr>
              <a:t>r</a:t>
            </a:r>
            <a:r>
              <a:rPr sz="2000" dirty="0">
                <a:latin typeface="Segoe UI"/>
                <a:cs typeface="Segoe UI"/>
              </a:rPr>
              <a:t>i	</a:t>
            </a:r>
            <a:r>
              <a:rPr sz="2000" spc="5" dirty="0">
                <a:latin typeface="Segoe UI"/>
                <a:cs typeface="Segoe UI"/>
              </a:rPr>
              <a:t>n</a:t>
            </a:r>
            <a:r>
              <a:rPr sz="2000" dirty="0">
                <a:latin typeface="Segoe UI"/>
                <a:cs typeface="Segoe UI"/>
              </a:rPr>
              <a:t>ổi	t</a:t>
            </a:r>
            <a:r>
              <a:rPr sz="2000" spc="5" dirty="0">
                <a:latin typeface="Segoe UI"/>
                <a:cs typeface="Segoe UI"/>
              </a:rPr>
              <a:t>i</a:t>
            </a:r>
            <a:r>
              <a:rPr sz="2000" spc="-5" dirty="0">
                <a:latin typeface="Segoe UI"/>
                <a:cs typeface="Segoe UI"/>
              </a:rPr>
              <a:t>ế</a:t>
            </a:r>
            <a:r>
              <a:rPr sz="2000" spc="5" dirty="0">
                <a:latin typeface="Segoe UI"/>
                <a:cs typeface="Segoe UI"/>
              </a:rPr>
              <a:t>n</a:t>
            </a:r>
            <a:r>
              <a:rPr sz="2000" dirty="0">
                <a:latin typeface="Segoe UI"/>
                <a:cs typeface="Segoe UI"/>
              </a:rPr>
              <a:t>g	về	</a:t>
            </a:r>
            <a:r>
              <a:rPr sz="2000" spc="15" dirty="0">
                <a:latin typeface="Segoe UI"/>
                <a:cs typeface="Segoe UI"/>
              </a:rPr>
              <a:t>h</a:t>
            </a:r>
            <a:r>
              <a:rPr sz="2000" spc="-10" dirty="0">
                <a:latin typeface="Segoe UI"/>
                <a:cs typeface="Segoe UI"/>
              </a:rPr>
              <a:t>i</a:t>
            </a:r>
            <a:r>
              <a:rPr sz="2000" spc="-5" dirty="0">
                <a:latin typeface="Segoe UI"/>
                <a:cs typeface="Segoe UI"/>
              </a:rPr>
              <a:t>ệ</a:t>
            </a:r>
            <a:r>
              <a:rPr sz="2000" dirty="0">
                <a:latin typeface="Segoe UI"/>
                <a:cs typeface="Segoe UI"/>
              </a:rPr>
              <a:t>u	</a:t>
            </a:r>
            <a:r>
              <a:rPr sz="2000" spc="5" dirty="0">
                <a:latin typeface="Segoe UI"/>
                <a:cs typeface="Segoe UI"/>
              </a:rPr>
              <a:t>n</a:t>
            </a:r>
            <a:r>
              <a:rPr sz="2000" dirty="0">
                <a:latin typeface="Segoe UI"/>
                <a:cs typeface="Segoe UI"/>
              </a:rPr>
              <a:t>ă</a:t>
            </a:r>
            <a:r>
              <a:rPr sz="2000" spc="5" dirty="0">
                <a:latin typeface="Segoe UI"/>
                <a:cs typeface="Segoe UI"/>
              </a:rPr>
              <a:t>n</a:t>
            </a:r>
            <a:r>
              <a:rPr sz="2000" dirty="0">
                <a:latin typeface="Segoe UI"/>
                <a:cs typeface="Segoe UI"/>
              </a:rPr>
              <a:t>g	sử	</a:t>
            </a:r>
            <a:r>
              <a:rPr sz="2000" spc="-20" dirty="0">
                <a:latin typeface="Segoe UI"/>
                <a:cs typeface="Segoe UI"/>
              </a:rPr>
              <a:t>d</a:t>
            </a:r>
            <a:r>
              <a:rPr sz="2000" spc="5" dirty="0">
                <a:latin typeface="Segoe UI"/>
                <a:cs typeface="Segoe UI"/>
              </a:rPr>
              <a:t>ụn</a:t>
            </a:r>
            <a:r>
              <a:rPr sz="2000" spc="-10" dirty="0">
                <a:latin typeface="Segoe UI"/>
                <a:cs typeface="Segoe UI"/>
              </a:rPr>
              <a:t>g</a:t>
            </a:r>
            <a:r>
              <a:rPr sz="2000" dirty="0">
                <a:latin typeface="Segoe UI"/>
                <a:cs typeface="Segoe UI"/>
              </a:rPr>
              <a:t>,	</a:t>
            </a:r>
            <a:r>
              <a:rPr sz="2000" spc="5" dirty="0">
                <a:latin typeface="Segoe UI"/>
                <a:cs typeface="Segoe UI"/>
              </a:rPr>
              <a:t>h</a:t>
            </a:r>
            <a:r>
              <a:rPr sz="2000" dirty="0">
                <a:latin typeface="Segoe UI"/>
                <a:cs typeface="Segoe UI"/>
              </a:rPr>
              <a:t>ỗ	t</a:t>
            </a:r>
            <a:r>
              <a:rPr sz="2000" spc="-5" dirty="0">
                <a:latin typeface="Segoe UI"/>
                <a:cs typeface="Segoe UI"/>
              </a:rPr>
              <a:t>r</a:t>
            </a:r>
            <a:r>
              <a:rPr sz="2000" dirty="0">
                <a:latin typeface="Segoe UI"/>
                <a:cs typeface="Segoe UI"/>
              </a:rPr>
              <a:t>ợ	tốt	</a:t>
            </a:r>
            <a:r>
              <a:rPr sz="2000" spc="5" dirty="0">
                <a:latin typeface="Segoe UI"/>
                <a:cs typeface="Segoe UI"/>
              </a:rPr>
              <a:t>H</a:t>
            </a:r>
            <a:r>
              <a:rPr sz="2000" spc="-10" dirty="0">
                <a:latin typeface="Segoe UI"/>
                <a:cs typeface="Segoe UI"/>
              </a:rPr>
              <a:t>T</a:t>
            </a:r>
            <a:r>
              <a:rPr sz="2000" dirty="0">
                <a:latin typeface="Segoe UI"/>
                <a:cs typeface="Segoe UI"/>
              </a:rPr>
              <a:t>ML</a:t>
            </a:r>
            <a:r>
              <a:rPr sz="2000" spc="-5" dirty="0">
                <a:latin typeface="Segoe UI"/>
                <a:cs typeface="Segoe UI"/>
              </a:rPr>
              <a:t>5</a:t>
            </a:r>
            <a:r>
              <a:rPr sz="2000" dirty="0">
                <a:latin typeface="Segoe UI"/>
                <a:cs typeface="Segoe UI"/>
              </a:rPr>
              <a:t>,	</a:t>
            </a:r>
            <a:r>
              <a:rPr sz="2000" spc="-5" dirty="0">
                <a:latin typeface="Segoe UI"/>
                <a:cs typeface="Segoe UI"/>
              </a:rPr>
              <a:t>C</a:t>
            </a:r>
            <a:r>
              <a:rPr sz="2000" dirty="0">
                <a:latin typeface="Segoe UI"/>
                <a:cs typeface="Segoe UI"/>
              </a:rPr>
              <a:t>SS  Animation, CSS </a:t>
            </a:r>
            <a:r>
              <a:rPr sz="2000" spc="-20" dirty="0">
                <a:latin typeface="Segoe UI"/>
                <a:cs typeface="Segoe UI"/>
              </a:rPr>
              <a:t>Web </a:t>
            </a:r>
            <a:r>
              <a:rPr sz="2000" dirty="0">
                <a:latin typeface="Segoe UI"/>
                <a:cs typeface="Segoe UI"/>
              </a:rPr>
              <a:t>Fonts từ </a:t>
            </a:r>
            <a:r>
              <a:rPr sz="2000" spc="-5" dirty="0">
                <a:latin typeface="Segoe UI"/>
                <a:cs typeface="Segoe UI"/>
              </a:rPr>
              <a:t>rất</a:t>
            </a:r>
            <a:r>
              <a:rPr sz="2000" spc="-65" dirty="0">
                <a:latin typeface="Segoe UI"/>
                <a:cs typeface="Segoe UI"/>
              </a:rPr>
              <a:t> </a:t>
            </a:r>
            <a:r>
              <a:rPr sz="2000" dirty="0">
                <a:latin typeface="Segoe UI"/>
                <a:cs typeface="Segoe UI"/>
              </a:rPr>
              <a:t>sớm.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013" y="2448026"/>
            <a:ext cx="6392271" cy="440997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3337" y="161592"/>
            <a:ext cx="1056289" cy="10615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02924" y="6433711"/>
            <a:ext cx="242570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Bài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4: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Truy cập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Điện 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toán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đám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mây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  <p:transition spd="slow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43070"/>
            <a:ext cx="8072120" cy="4733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601335">
              <a:lnSpc>
                <a:spcPct val="158900"/>
              </a:lnSpc>
              <a:spcBef>
                <a:spcPts val="100"/>
              </a:spcBef>
            </a:pPr>
            <a:r>
              <a:rPr sz="2400" b="1" spc="-40" dirty="0">
                <a:solidFill>
                  <a:srgbClr val="FF6400"/>
                </a:solidFill>
                <a:latin typeface="Segoe UI"/>
                <a:cs typeface="Segoe UI"/>
              </a:rPr>
              <a:t>Trình </a:t>
            </a:r>
            <a:r>
              <a:rPr sz="2400" b="1" spc="-5" dirty="0">
                <a:solidFill>
                  <a:srgbClr val="FF6400"/>
                </a:solidFill>
                <a:latin typeface="Segoe UI"/>
                <a:cs typeface="Segoe UI"/>
              </a:rPr>
              <a:t>duyệt </a:t>
            </a:r>
            <a:r>
              <a:rPr sz="2400" b="1" spc="-10" dirty="0">
                <a:solidFill>
                  <a:srgbClr val="FF6400"/>
                </a:solidFill>
                <a:latin typeface="Segoe UI"/>
                <a:cs typeface="Segoe UI"/>
              </a:rPr>
              <a:t>web  </a:t>
            </a:r>
            <a:r>
              <a:rPr sz="2400" b="1" spc="-40" dirty="0">
                <a:solidFill>
                  <a:srgbClr val="0C5AA6"/>
                </a:solidFill>
                <a:latin typeface="Segoe UI"/>
                <a:cs typeface="Segoe UI"/>
              </a:rPr>
              <a:t>Trình </a:t>
            </a:r>
            <a:r>
              <a:rPr sz="2400" b="1" spc="-5" dirty="0">
                <a:solidFill>
                  <a:srgbClr val="0C5AA6"/>
                </a:solidFill>
                <a:latin typeface="Segoe UI"/>
                <a:cs typeface="Segoe UI"/>
              </a:rPr>
              <a:t>duyệt</a:t>
            </a:r>
            <a:r>
              <a:rPr sz="2400" b="1" spc="-15" dirty="0">
                <a:solidFill>
                  <a:srgbClr val="0C5AA6"/>
                </a:solidFill>
                <a:latin typeface="Segoe UI"/>
                <a:cs typeface="Segoe UI"/>
              </a:rPr>
              <a:t> </a:t>
            </a:r>
            <a:r>
              <a:rPr sz="2400" b="1" spc="-10" dirty="0">
                <a:solidFill>
                  <a:srgbClr val="0C5AA6"/>
                </a:solidFill>
                <a:latin typeface="Segoe UI"/>
                <a:cs typeface="Segoe UI"/>
              </a:rPr>
              <a:t>web?</a:t>
            </a:r>
            <a:endParaRPr sz="2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2400" spc="-10" dirty="0">
                <a:latin typeface="Segoe UI"/>
                <a:cs typeface="Segoe UI"/>
              </a:rPr>
              <a:t>Chrome: </a:t>
            </a:r>
            <a:r>
              <a:rPr sz="2400" spc="-5" dirty="0">
                <a:latin typeface="Segoe UI"/>
                <a:cs typeface="Segoe UI"/>
              </a:rPr>
              <a:t>Là một trình </a:t>
            </a:r>
            <a:r>
              <a:rPr sz="2400" dirty="0">
                <a:latin typeface="Segoe UI"/>
                <a:cs typeface="Segoe UI"/>
              </a:rPr>
              <a:t>duyệt </a:t>
            </a:r>
            <a:r>
              <a:rPr sz="2400" spc="-5" dirty="0">
                <a:latin typeface="Segoe UI"/>
                <a:cs typeface="Segoe UI"/>
              </a:rPr>
              <a:t>của</a:t>
            </a:r>
            <a:r>
              <a:rPr sz="2400" spc="7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Google</a:t>
            </a:r>
            <a:endParaRPr sz="24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2400" spc="-10" dirty="0">
                <a:latin typeface="Segoe UI"/>
                <a:cs typeface="Segoe UI"/>
              </a:rPr>
              <a:t>Tính </a:t>
            </a:r>
            <a:r>
              <a:rPr sz="2400" spc="-5" dirty="0">
                <a:latin typeface="Segoe UI"/>
                <a:cs typeface="Segoe UI"/>
              </a:rPr>
              <a:t>năng nổi </a:t>
            </a:r>
            <a:r>
              <a:rPr sz="2400" dirty="0">
                <a:latin typeface="Segoe UI"/>
                <a:cs typeface="Segoe UI"/>
              </a:rPr>
              <a:t>bật </a:t>
            </a:r>
            <a:r>
              <a:rPr sz="2400" spc="-5" dirty="0">
                <a:latin typeface="Segoe UI"/>
                <a:cs typeface="Segoe UI"/>
              </a:rPr>
              <a:t>của</a:t>
            </a:r>
            <a:r>
              <a:rPr sz="2400" spc="9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Chrome:</a:t>
            </a:r>
            <a:endParaRPr sz="2400">
              <a:latin typeface="Segoe UI"/>
              <a:cs typeface="Segoe UI"/>
            </a:endParaRPr>
          </a:p>
          <a:p>
            <a:pPr marL="581025" lvl="1" indent="-332740" algn="just">
              <a:lnSpc>
                <a:spcPct val="100000"/>
              </a:lnSpc>
              <a:spcBef>
                <a:spcPts val="409"/>
              </a:spcBef>
              <a:buClr>
                <a:srgbClr val="0C5AA6"/>
              </a:buClr>
              <a:buFont typeface="Arial"/>
              <a:buChar char="•"/>
              <a:tabLst>
                <a:tab pos="581660" algn="l"/>
              </a:tabLst>
            </a:pPr>
            <a:r>
              <a:rPr sz="2400" dirty="0">
                <a:latin typeface="Segoe UI"/>
                <a:cs typeface="Segoe UI"/>
              </a:rPr>
              <a:t>Hỗ trợ </a:t>
            </a:r>
            <a:r>
              <a:rPr sz="2400" spc="-5" dirty="0">
                <a:latin typeface="Segoe UI"/>
                <a:cs typeface="Segoe UI"/>
              </a:rPr>
              <a:t>tìm kiếm </a:t>
            </a:r>
            <a:r>
              <a:rPr sz="2400" spc="-10" dirty="0">
                <a:latin typeface="Segoe UI"/>
                <a:cs typeface="Segoe UI"/>
              </a:rPr>
              <a:t>trên </a:t>
            </a:r>
            <a:r>
              <a:rPr sz="2400" spc="-5" dirty="0">
                <a:latin typeface="Segoe UI"/>
                <a:cs typeface="Segoe UI"/>
              </a:rPr>
              <a:t>thanh địa</a:t>
            </a:r>
            <a:r>
              <a:rPr sz="2400" spc="4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chỉ</a:t>
            </a:r>
            <a:endParaRPr sz="2400">
              <a:latin typeface="Segoe UI"/>
              <a:cs typeface="Segoe UI"/>
            </a:endParaRPr>
          </a:p>
          <a:p>
            <a:pPr marL="581025" marR="5715" lvl="1" indent="-332740" algn="just">
              <a:lnSpc>
                <a:spcPct val="100000"/>
              </a:lnSpc>
              <a:spcBef>
                <a:spcPts val="395"/>
              </a:spcBef>
              <a:buClr>
                <a:srgbClr val="0C5AA6"/>
              </a:buClr>
              <a:buFont typeface="Arial"/>
              <a:buChar char="•"/>
              <a:tabLst>
                <a:tab pos="581660" algn="l"/>
              </a:tabLst>
            </a:pPr>
            <a:r>
              <a:rPr sz="2400" spc="-5" dirty="0">
                <a:latin typeface="Segoe UI"/>
                <a:cs typeface="Segoe UI"/>
              </a:rPr>
              <a:t>Khi </a:t>
            </a:r>
            <a:r>
              <a:rPr sz="2400" dirty="0">
                <a:latin typeface="Segoe UI"/>
                <a:cs typeface="Segoe UI"/>
              </a:rPr>
              <a:t>người </a:t>
            </a:r>
            <a:r>
              <a:rPr sz="2400" spc="-5" dirty="0">
                <a:latin typeface="Segoe UI"/>
                <a:cs typeface="Segoe UI"/>
              </a:rPr>
              <a:t>dùng </a:t>
            </a:r>
            <a:r>
              <a:rPr sz="2400" dirty="0">
                <a:latin typeface="Segoe UI"/>
                <a:cs typeface="Segoe UI"/>
              </a:rPr>
              <a:t>mở </a:t>
            </a:r>
            <a:r>
              <a:rPr sz="2400" spc="-5" dirty="0">
                <a:latin typeface="Segoe UI"/>
                <a:cs typeface="Segoe UI"/>
              </a:rPr>
              <a:t>một </a:t>
            </a:r>
            <a:r>
              <a:rPr sz="2400" dirty="0">
                <a:latin typeface="Segoe UI"/>
                <a:cs typeface="Segoe UI"/>
              </a:rPr>
              <a:t>tab mới </a:t>
            </a:r>
            <a:r>
              <a:rPr sz="2400" spc="-5" dirty="0">
                <a:latin typeface="Segoe UI"/>
                <a:cs typeface="Segoe UI"/>
              </a:rPr>
              <a:t>trong Google Chrome,  họ </a:t>
            </a:r>
            <a:r>
              <a:rPr sz="2400" dirty="0">
                <a:latin typeface="Segoe UI"/>
                <a:cs typeface="Segoe UI"/>
              </a:rPr>
              <a:t>sẽ </a:t>
            </a:r>
            <a:r>
              <a:rPr sz="2400" spc="-5" dirty="0">
                <a:latin typeface="Segoe UI"/>
                <a:cs typeface="Segoe UI"/>
              </a:rPr>
              <a:t>thấy một </a:t>
            </a:r>
            <a:r>
              <a:rPr sz="2400" dirty="0">
                <a:latin typeface="Segoe UI"/>
                <a:cs typeface="Segoe UI"/>
              </a:rPr>
              <a:t>trang </a:t>
            </a:r>
            <a:r>
              <a:rPr sz="2400" spc="-15" dirty="0">
                <a:latin typeface="Segoe UI"/>
                <a:cs typeface="Segoe UI"/>
              </a:rPr>
              <a:t>bao </a:t>
            </a:r>
            <a:r>
              <a:rPr sz="2400" spc="-5" dirty="0">
                <a:latin typeface="Segoe UI"/>
                <a:cs typeface="Segoe UI"/>
              </a:rPr>
              <a:t>gồm </a:t>
            </a:r>
            <a:r>
              <a:rPr sz="2400" dirty="0">
                <a:latin typeface="Segoe UI"/>
                <a:cs typeface="Segoe UI"/>
              </a:rPr>
              <a:t>ảnh </a:t>
            </a:r>
            <a:r>
              <a:rPr sz="2400" spc="-5" dirty="0">
                <a:latin typeface="Segoe UI"/>
                <a:cs typeface="Segoe UI"/>
              </a:rPr>
              <a:t>chụp </a:t>
            </a:r>
            <a:r>
              <a:rPr sz="2400" dirty="0">
                <a:latin typeface="Segoe UI"/>
                <a:cs typeface="Segoe UI"/>
              </a:rPr>
              <a:t>nhanh của </a:t>
            </a:r>
            <a:r>
              <a:rPr sz="2400" spc="5" dirty="0">
                <a:latin typeface="Segoe UI"/>
                <a:cs typeface="Segoe UI"/>
              </a:rPr>
              <a:t>các  </a:t>
            </a:r>
            <a:r>
              <a:rPr sz="2400" dirty="0">
                <a:latin typeface="Segoe UI"/>
                <a:cs typeface="Segoe UI"/>
              </a:rPr>
              <a:t>trang </a:t>
            </a:r>
            <a:r>
              <a:rPr sz="2400" spc="-5" dirty="0">
                <a:latin typeface="Segoe UI"/>
                <a:cs typeface="Segoe UI"/>
              </a:rPr>
              <a:t>web </a:t>
            </a:r>
            <a:r>
              <a:rPr sz="2400" dirty="0">
                <a:latin typeface="Segoe UI"/>
                <a:cs typeface="Segoe UI"/>
              </a:rPr>
              <a:t>đã từng truy cập, </a:t>
            </a:r>
            <a:r>
              <a:rPr sz="2400" spc="-5" dirty="0">
                <a:latin typeface="Segoe UI"/>
                <a:cs typeface="Segoe UI"/>
              </a:rPr>
              <a:t>thể hiện </a:t>
            </a:r>
            <a:r>
              <a:rPr sz="2400" dirty="0">
                <a:latin typeface="Segoe UI"/>
                <a:cs typeface="Segoe UI"/>
              </a:rPr>
              <a:t>khả </a:t>
            </a:r>
            <a:r>
              <a:rPr sz="2400" spc="-5" dirty="0">
                <a:latin typeface="Segoe UI"/>
                <a:cs typeface="Segoe UI"/>
              </a:rPr>
              <a:t>năng </a:t>
            </a:r>
            <a:r>
              <a:rPr sz="2400" dirty="0">
                <a:latin typeface="Segoe UI"/>
                <a:cs typeface="Segoe UI"/>
              </a:rPr>
              <a:t>đánh  dấu trực </a:t>
            </a:r>
            <a:r>
              <a:rPr sz="2400" spc="-5" dirty="0">
                <a:latin typeface="Segoe UI"/>
                <a:cs typeface="Segoe UI"/>
              </a:rPr>
              <a:t>quan.</a:t>
            </a:r>
            <a:endParaRPr sz="2400">
              <a:latin typeface="Segoe UI"/>
              <a:cs typeface="Segoe UI"/>
            </a:endParaRPr>
          </a:p>
          <a:p>
            <a:pPr marL="581025" marR="5080" lvl="1" indent="-332740" algn="just">
              <a:lnSpc>
                <a:spcPct val="100000"/>
              </a:lnSpc>
              <a:spcBef>
                <a:spcPts val="395"/>
              </a:spcBef>
              <a:buClr>
                <a:srgbClr val="0C5AA6"/>
              </a:buClr>
              <a:buFont typeface="Arial"/>
              <a:buChar char="•"/>
              <a:tabLst>
                <a:tab pos="581660" algn="l"/>
              </a:tabLst>
            </a:pPr>
            <a:r>
              <a:rPr sz="2400" spc="-5" dirty="0">
                <a:latin typeface="Segoe UI"/>
                <a:cs typeface="Segoe UI"/>
              </a:rPr>
              <a:t>Mỗi </a:t>
            </a:r>
            <a:r>
              <a:rPr sz="2400" dirty="0">
                <a:latin typeface="Segoe UI"/>
                <a:cs typeface="Segoe UI"/>
              </a:rPr>
              <a:t>tab trình duyệt hoạt động như </a:t>
            </a:r>
            <a:r>
              <a:rPr sz="2400" spc="-5" dirty="0">
                <a:latin typeface="Segoe UI"/>
                <a:cs typeface="Segoe UI"/>
              </a:rPr>
              <a:t>một process riêng  </a:t>
            </a:r>
            <a:r>
              <a:rPr sz="2400" dirty="0">
                <a:latin typeface="Segoe UI"/>
                <a:cs typeface="Segoe UI"/>
              </a:rPr>
              <a:t>biệt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2217" y="4790065"/>
            <a:ext cx="3676649" cy="20674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12053" y="495287"/>
            <a:ext cx="1072054" cy="9477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02924" y="6433711"/>
            <a:ext cx="242570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Bài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4: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Truy cập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Điện 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toán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đám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mây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  <p:transition spd="slow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358564"/>
            <a:ext cx="2341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/>
              <a:t>Trình </a:t>
            </a:r>
            <a:r>
              <a:rPr sz="2400" spc="-5" dirty="0"/>
              <a:t>duyệt</a:t>
            </a:r>
            <a:r>
              <a:rPr sz="2400" spc="-20" dirty="0"/>
              <a:t> </a:t>
            </a:r>
            <a:r>
              <a:rPr sz="2400" spc="-10" dirty="0"/>
              <a:t>web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83524" y="898294"/>
            <a:ext cx="7478395" cy="193548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000" b="1" spc="-35" dirty="0">
                <a:solidFill>
                  <a:srgbClr val="0C5AA6"/>
                </a:solidFill>
                <a:latin typeface="Segoe UI"/>
                <a:cs typeface="Segoe UI"/>
              </a:rPr>
              <a:t>Trình </a:t>
            </a:r>
            <a:r>
              <a:rPr sz="2000" b="1" spc="-5" dirty="0">
                <a:solidFill>
                  <a:srgbClr val="0C5AA6"/>
                </a:solidFill>
                <a:latin typeface="Segoe UI"/>
                <a:cs typeface="Segoe UI"/>
              </a:rPr>
              <a:t>duyệt</a:t>
            </a:r>
            <a:r>
              <a:rPr sz="2000" b="1" spc="25" dirty="0">
                <a:solidFill>
                  <a:srgbClr val="0C5AA6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C5AA6"/>
                </a:solidFill>
                <a:latin typeface="Segoe UI"/>
                <a:cs typeface="Segoe UI"/>
              </a:rPr>
              <a:t>web?</a:t>
            </a:r>
            <a:endParaRPr sz="2000">
              <a:latin typeface="Segoe UI"/>
              <a:cs typeface="Segoe UI"/>
            </a:endParaRPr>
          </a:p>
          <a:p>
            <a:pPr marL="297180" marR="5080" indent="-285115">
              <a:lnSpc>
                <a:spcPct val="100000"/>
              </a:lnSpc>
              <a:spcBef>
                <a:spcPts val="390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10" dirty="0">
                <a:latin typeface="Segoe UI"/>
                <a:cs typeface="Segoe UI"/>
              </a:rPr>
              <a:t>Chrome </a:t>
            </a:r>
            <a:r>
              <a:rPr sz="2400" spc="-5" dirty="0">
                <a:latin typeface="Segoe UI"/>
                <a:cs typeface="Segoe UI"/>
              </a:rPr>
              <a:t>Cloud: </a:t>
            </a:r>
            <a:r>
              <a:rPr sz="2400" spc="-10" dirty="0">
                <a:latin typeface="Segoe UI"/>
                <a:cs typeface="Segoe UI"/>
              </a:rPr>
              <a:t>Chrome </a:t>
            </a:r>
            <a:r>
              <a:rPr sz="2400" spc="-5" dirty="0">
                <a:latin typeface="Segoe UI"/>
                <a:cs typeface="Segoe UI"/>
              </a:rPr>
              <a:t>là công cụ </a:t>
            </a:r>
            <a:r>
              <a:rPr sz="2400" dirty="0">
                <a:latin typeface="Segoe UI"/>
                <a:cs typeface="Segoe UI"/>
              </a:rPr>
              <a:t>tuyệt </a:t>
            </a:r>
            <a:r>
              <a:rPr sz="2400" spc="-5" dirty="0">
                <a:latin typeface="Segoe UI"/>
                <a:cs typeface="Segoe UI"/>
              </a:rPr>
              <a:t>vời cho Điện  </a:t>
            </a:r>
            <a:r>
              <a:rPr sz="2400" spc="-20" dirty="0">
                <a:latin typeface="Segoe UI"/>
                <a:cs typeface="Segoe UI"/>
              </a:rPr>
              <a:t>toán </a:t>
            </a:r>
            <a:r>
              <a:rPr sz="2400" dirty="0">
                <a:latin typeface="Segoe UI"/>
                <a:cs typeface="Segoe UI"/>
              </a:rPr>
              <a:t>đám </a:t>
            </a:r>
            <a:r>
              <a:rPr sz="2400" spc="-35" dirty="0">
                <a:latin typeface="Segoe UI"/>
                <a:cs typeface="Segoe UI"/>
              </a:rPr>
              <a:t>mây, </a:t>
            </a:r>
            <a:r>
              <a:rPr sz="2400" spc="-5" dirty="0">
                <a:latin typeface="Segoe UI"/>
                <a:cs typeface="Segoe UI"/>
              </a:rPr>
              <a:t>thể hiện </a:t>
            </a:r>
            <a:r>
              <a:rPr sz="2400" dirty="0">
                <a:latin typeface="Segoe UI"/>
                <a:cs typeface="Segoe UI"/>
              </a:rPr>
              <a:t>ở sự </a:t>
            </a:r>
            <a:r>
              <a:rPr sz="2400" spc="-5" dirty="0">
                <a:latin typeface="Segoe UI"/>
                <a:cs typeface="Segoe UI"/>
              </a:rPr>
              <a:t>tích hợp Google</a:t>
            </a:r>
            <a:r>
              <a:rPr sz="2400" spc="16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Gear</a:t>
            </a:r>
            <a:endParaRPr sz="2400">
              <a:latin typeface="Segoe UI"/>
              <a:cs typeface="Segoe UI"/>
            </a:endParaRPr>
          </a:p>
          <a:p>
            <a:pPr marL="297180" marR="151130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Google Gear cho </a:t>
            </a:r>
            <a:r>
              <a:rPr sz="2400" dirty="0">
                <a:latin typeface="Segoe UI"/>
                <a:cs typeface="Segoe UI"/>
              </a:rPr>
              <a:t>phép </a:t>
            </a:r>
            <a:r>
              <a:rPr sz="2400" spc="-5" dirty="0">
                <a:latin typeface="Segoe UI"/>
                <a:cs typeface="Segoe UI"/>
              </a:rPr>
              <a:t>người dùng có thể </a:t>
            </a:r>
            <a:r>
              <a:rPr sz="2400" dirty="0">
                <a:latin typeface="Segoe UI"/>
                <a:cs typeface="Segoe UI"/>
              </a:rPr>
              <a:t>thêm </a:t>
            </a:r>
            <a:r>
              <a:rPr sz="2400" spc="-5" dirty="0">
                <a:latin typeface="Segoe UI"/>
                <a:cs typeface="Segoe UI"/>
              </a:rPr>
              <a:t>tính  năng mới cho trình </a:t>
            </a:r>
            <a:r>
              <a:rPr sz="2400" dirty="0">
                <a:latin typeface="Segoe UI"/>
                <a:cs typeface="Segoe UI"/>
              </a:rPr>
              <a:t>duyệt</a:t>
            </a:r>
            <a:r>
              <a:rPr sz="2400" spc="8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web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1965" y="3674462"/>
            <a:ext cx="2179408" cy="16280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2346" y="3127946"/>
            <a:ext cx="4495799" cy="2997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02924" y="6433711"/>
            <a:ext cx="242570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Bài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4: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Truy cập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Điện 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toán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đám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mây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  <p:transition spd="slow"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02924" y="6433711"/>
            <a:ext cx="242570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Bài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4: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Truy cập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Điện 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toán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đám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mây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83524" y="143070"/>
            <a:ext cx="8073390" cy="5312410"/>
          </a:xfrm>
          <a:prstGeom prst="rect">
            <a:avLst/>
          </a:prstGeom>
        </p:spPr>
        <p:txBody>
          <a:bodyPr vert="horz" wrap="square" lIns="0" tIns="227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2400" b="1" spc="-5" dirty="0">
                <a:solidFill>
                  <a:srgbClr val="FF6400"/>
                </a:solidFill>
                <a:latin typeface="Segoe UI"/>
                <a:cs typeface="Segoe UI"/>
              </a:rPr>
              <a:t>Giới thiệu</a:t>
            </a:r>
            <a:r>
              <a:rPr sz="2400" b="1" spc="30" dirty="0">
                <a:solidFill>
                  <a:srgbClr val="FF6400"/>
                </a:solidFill>
                <a:latin typeface="Segoe UI"/>
                <a:cs typeface="Segoe UI"/>
              </a:rPr>
              <a:t> </a:t>
            </a:r>
            <a:r>
              <a:rPr sz="2400" b="1" spc="-10" dirty="0">
                <a:solidFill>
                  <a:srgbClr val="FF6400"/>
                </a:solidFill>
                <a:latin typeface="Segoe UI"/>
                <a:cs typeface="Segoe UI"/>
              </a:rPr>
              <a:t>OneDrive</a:t>
            </a:r>
            <a:endParaRPr sz="2400">
              <a:latin typeface="Segoe UI"/>
              <a:cs typeface="Segoe UI"/>
            </a:endParaRPr>
          </a:p>
          <a:p>
            <a:pPr marL="297180" marR="5080" indent="-285115" algn="just">
              <a:lnSpc>
                <a:spcPct val="100000"/>
              </a:lnSpc>
              <a:spcBef>
                <a:spcPts val="1695"/>
              </a:spcBef>
              <a:buClr>
                <a:srgbClr val="FF6400"/>
              </a:buClr>
              <a:buFont typeface="Wingdings"/>
              <a:buChar char=""/>
              <a:tabLst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OneDrive </a:t>
            </a:r>
            <a:r>
              <a:rPr sz="2400" dirty="0">
                <a:latin typeface="Segoe UI"/>
                <a:cs typeface="Segoe UI"/>
              </a:rPr>
              <a:t>là </a:t>
            </a:r>
            <a:r>
              <a:rPr sz="2400" spc="-5" dirty="0">
                <a:latin typeface="Segoe UI"/>
                <a:cs typeface="Segoe UI"/>
              </a:rPr>
              <a:t>một dịch </a:t>
            </a:r>
            <a:r>
              <a:rPr sz="2400" dirty="0">
                <a:latin typeface="Segoe UI"/>
                <a:cs typeface="Segoe UI"/>
              </a:rPr>
              <a:t>vụ </a:t>
            </a:r>
            <a:r>
              <a:rPr sz="2400" spc="-5" dirty="0">
                <a:latin typeface="Segoe UI"/>
                <a:cs typeface="Segoe UI"/>
              </a:rPr>
              <a:t>lưu </a:t>
            </a:r>
            <a:r>
              <a:rPr sz="2400" dirty="0">
                <a:latin typeface="Segoe UI"/>
                <a:cs typeface="Segoe UI"/>
              </a:rPr>
              <a:t>trữ đám </a:t>
            </a:r>
            <a:r>
              <a:rPr sz="2400" spc="-5" dirty="0">
                <a:latin typeface="Segoe UI"/>
                <a:cs typeface="Segoe UI"/>
              </a:rPr>
              <a:t>mây cá </a:t>
            </a:r>
            <a:r>
              <a:rPr sz="2400" dirty="0">
                <a:latin typeface="Segoe UI"/>
                <a:cs typeface="Segoe UI"/>
              </a:rPr>
              <a:t>nhân miễn  phí </a:t>
            </a:r>
            <a:r>
              <a:rPr sz="2400" spc="-5" dirty="0">
                <a:latin typeface="Segoe UI"/>
                <a:cs typeface="Segoe UI"/>
              </a:rPr>
              <a:t>của Microsoft, </a:t>
            </a:r>
            <a:r>
              <a:rPr sz="2400" dirty="0">
                <a:latin typeface="Segoe UI"/>
                <a:cs typeface="Segoe UI"/>
              </a:rPr>
              <a:t>giúp </a:t>
            </a:r>
            <a:r>
              <a:rPr sz="2400" spc="-5" dirty="0">
                <a:latin typeface="Segoe UI"/>
                <a:cs typeface="Segoe UI"/>
              </a:rPr>
              <a:t>người </a:t>
            </a:r>
            <a:r>
              <a:rPr sz="2400" dirty="0">
                <a:latin typeface="Segoe UI"/>
                <a:cs typeface="Segoe UI"/>
              </a:rPr>
              <a:t>dùng </a:t>
            </a:r>
            <a:r>
              <a:rPr sz="2400" spc="-5" dirty="0">
                <a:latin typeface="Segoe UI"/>
                <a:cs typeface="Segoe UI"/>
              </a:rPr>
              <a:t>lưu </a:t>
            </a:r>
            <a:r>
              <a:rPr sz="2400" dirty="0">
                <a:latin typeface="Segoe UI"/>
                <a:cs typeface="Segoe UI"/>
              </a:rPr>
              <a:t>trữ </a:t>
            </a:r>
            <a:r>
              <a:rPr sz="2400" spc="-20" dirty="0">
                <a:latin typeface="Segoe UI"/>
                <a:cs typeface="Segoe UI"/>
              </a:rPr>
              <a:t>toàn </a:t>
            </a:r>
            <a:r>
              <a:rPr sz="2400" spc="5" dirty="0">
                <a:latin typeface="Segoe UI"/>
                <a:cs typeface="Segoe UI"/>
              </a:rPr>
              <a:t>bộ </a:t>
            </a:r>
            <a:r>
              <a:rPr sz="2400" spc="-5" dirty="0">
                <a:latin typeface="Segoe UI"/>
                <a:cs typeface="Segoe UI"/>
              </a:rPr>
              <a:t>các  </a:t>
            </a:r>
            <a:r>
              <a:rPr sz="2400" dirty="0">
                <a:latin typeface="Segoe UI"/>
                <a:cs typeface="Segoe UI"/>
              </a:rPr>
              <a:t>hình ảnh, video </a:t>
            </a:r>
            <a:r>
              <a:rPr sz="2400" spc="-25" dirty="0">
                <a:latin typeface="Segoe UI"/>
                <a:cs typeface="Segoe UI"/>
              </a:rPr>
              <a:t>và </a:t>
            </a:r>
            <a:r>
              <a:rPr sz="2400" spc="-5" dirty="0">
                <a:latin typeface="Segoe UI"/>
                <a:cs typeface="Segoe UI"/>
              </a:rPr>
              <a:t>các </a:t>
            </a:r>
            <a:r>
              <a:rPr sz="2400" dirty="0">
                <a:latin typeface="Segoe UI"/>
                <a:cs typeface="Segoe UI"/>
              </a:rPr>
              <a:t>tài </a:t>
            </a:r>
            <a:r>
              <a:rPr sz="2400" spc="-5" dirty="0">
                <a:latin typeface="Segoe UI"/>
                <a:cs typeface="Segoe UI"/>
              </a:rPr>
              <a:t>liệu </a:t>
            </a:r>
            <a:r>
              <a:rPr sz="2400" dirty="0">
                <a:latin typeface="Segoe UI"/>
                <a:cs typeface="Segoe UI"/>
              </a:rPr>
              <a:t>quan trọng, đồng thời </a:t>
            </a:r>
            <a:r>
              <a:rPr sz="2400" spc="5" dirty="0">
                <a:latin typeface="Segoe UI"/>
                <a:cs typeface="Segoe UI"/>
              </a:rPr>
              <a:t>có  </a:t>
            </a:r>
            <a:r>
              <a:rPr sz="2400" spc="-5" dirty="0">
                <a:latin typeface="Segoe UI"/>
                <a:cs typeface="Segoe UI"/>
              </a:rPr>
              <a:t>thể </a:t>
            </a:r>
            <a:r>
              <a:rPr sz="2400" dirty="0">
                <a:latin typeface="Segoe UI"/>
                <a:cs typeface="Segoe UI"/>
              </a:rPr>
              <a:t>truy cập dữ </a:t>
            </a:r>
            <a:r>
              <a:rPr sz="2400" spc="-5" dirty="0">
                <a:latin typeface="Segoe UI"/>
                <a:cs typeface="Segoe UI"/>
              </a:rPr>
              <a:t>liệu </a:t>
            </a:r>
            <a:r>
              <a:rPr sz="2400" dirty="0">
                <a:latin typeface="Segoe UI"/>
                <a:cs typeface="Segoe UI"/>
              </a:rPr>
              <a:t>dễ </a:t>
            </a:r>
            <a:r>
              <a:rPr sz="2400" spc="-5" dirty="0">
                <a:latin typeface="Segoe UI"/>
                <a:cs typeface="Segoe UI"/>
              </a:rPr>
              <a:t>dàng </a:t>
            </a:r>
            <a:r>
              <a:rPr sz="2400" dirty="0">
                <a:latin typeface="Segoe UI"/>
                <a:cs typeface="Segoe UI"/>
              </a:rPr>
              <a:t>từ </a:t>
            </a:r>
            <a:r>
              <a:rPr sz="2400" spc="-15" dirty="0">
                <a:latin typeface="Segoe UI"/>
                <a:cs typeface="Segoe UI"/>
              </a:rPr>
              <a:t>toàn </a:t>
            </a:r>
            <a:r>
              <a:rPr sz="2400" spc="5" dirty="0">
                <a:latin typeface="Segoe UI"/>
                <a:cs typeface="Segoe UI"/>
              </a:rPr>
              <a:t>bộ </a:t>
            </a:r>
            <a:r>
              <a:rPr sz="2400" dirty="0">
                <a:latin typeface="Segoe UI"/>
                <a:cs typeface="Segoe UI"/>
              </a:rPr>
              <a:t>các </a:t>
            </a:r>
            <a:r>
              <a:rPr sz="2400" spc="-5" dirty="0">
                <a:latin typeface="Segoe UI"/>
                <a:cs typeface="Segoe UI"/>
              </a:rPr>
              <a:t>thiết </a:t>
            </a:r>
            <a:r>
              <a:rPr sz="2400" dirty="0">
                <a:latin typeface="Segoe UI"/>
                <a:cs typeface="Segoe UI"/>
              </a:rPr>
              <a:t>bị </a:t>
            </a:r>
            <a:r>
              <a:rPr sz="2400" spc="5" dirty="0">
                <a:latin typeface="Segoe UI"/>
                <a:cs typeface="Segoe UI"/>
              </a:rPr>
              <a:t>họ  </a:t>
            </a:r>
            <a:r>
              <a:rPr sz="2400" spc="-5" dirty="0">
                <a:latin typeface="Segoe UI"/>
                <a:cs typeface="Segoe UI"/>
              </a:rPr>
              <a:t>đang </a:t>
            </a:r>
            <a:r>
              <a:rPr sz="2400" dirty="0">
                <a:latin typeface="Segoe UI"/>
                <a:cs typeface="Segoe UI"/>
              </a:rPr>
              <a:t>sử</a:t>
            </a:r>
            <a:r>
              <a:rPr sz="2400" spc="1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dụng.</a:t>
            </a:r>
            <a:endParaRPr sz="2400">
              <a:latin typeface="Segoe UI"/>
              <a:cs typeface="Segoe UI"/>
            </a:endParaRPr>
          </a:p>
          <a:p>
            <a:pPr marL="297180" marR="8255" indent="-285115" algn="just">
              <a:lnSpc>
                <a:spcPct val="100000"/>
              </a:lnSpc>
              <a:spcBef>
                <a:spcPts val="400"/>
              </a:spcBef>
              <a:buClr>
                <a:srgbClr val="FF6400"/>
              </a:buClr>
              <a:buFont typeface="Wingdings"/>
              <a:buChar char=""/>
              <a:tabLst>
                <a:tab pos="297815" algn="l"/>
              </a:tabLst>
            </a:pPr>
            <a:r>
              <a:rPr sz="2400" dirty="0">
                <a:latin typeface="Segoe UI"/>
                <a:cs typeface="Segoe UI"/>
              </a:rPr>
              <a:t>Được biết đến trước đây với </a:t>
            </a:r>
            <a:r>
              <a:rPr sz="2400" spc="-10" dirty="0">
                <a:latin typeface="Segoe UI"/>
                <a:cs typeface="Segoe UI"/>
              </a:rPr>
              <a:t>tên </a:t>
            </a:r>
            <a:r>
              <a:rPr sz="2400" dirty="0">
                <a:latin typeface="Segoe UI"/>
                <a:cs typeface="Segoe UI"/>
              </a:rPr>
              <a:t>gọi </a:t>
            </a:r>
            <a:r>
              <a:rPr sz="2400" spc="-5" dirty="0">
                <a:latin typeface="Segoe UI"/>
                <a:cs typeface="Segoe UI"/>
              </a:rPr>
              <a:t>SkyDrive, </a:t>
            </a:r>
            <a:r>
              <a:rPr sz="2400" dirty="0">
                <a:latin typeface="Segoe UI"/>
                <a:cs typeface="Segoe UI"/>
              </a:rPr>
              <a:t>dịch vụ  </a:t>
            </a:r>
            <a:r>
              <a:rPr sz="2400" spc="-5" dirty="0">
                <a:latin typeface="Segoe UI"/>
                <a:cs typeface="Segoe UI"/>
              </a:rPr>
              <a:t>OneDrive </a:t>
            </a:r>
            <a:r>
              <a:rPr sz="2400" dirty="0">
                <a:latin typeface="Segoe UI"/>
                <a:cs typeface="Segoe UI"/>
              </a:rPr>
              <a:t>mới </a:t>
            </a:r>
            <a:r>
              <a:rPr sz="2400" spc="-5" dirty="0">
                <a:latin typeface="Segoe UI"/>
                <a:cs typeface="Segoe UI"/>
              </a:rPr>
              <a:t>của Microsoft </a:t>
            </a:r>
            <a:r>
              <a:rPr sz="2400" dirty="0">
                <a:latin typeface="Segoe UI"/>
                <a:cs typeface="Segoe UI"/>
              </a:rPr>
              <a:t>cung cấp cho người </a:t>
            </a:r>
            <a:r>
              <a:rPr sz="2400" spc="-5" dirty="0">
                <a:latin typeface="Segoe UI"/>
                <a:cs typeface="Segoe UI"/>
              </a:rPr>
              <a:t>dùng  7GB lưu </a:t>
            </a:r>
            <a:r>
              <a:rPr sz="2400" dirty="0">
                <a:latin typeface="Segoe UI"/>
                <a:cs typeface="Segoe UI"/>
              </a:rPr>
              <a:t>trữ dữ </a:t>
            </a:r>
            <a:r>
              <a:rPr sz="2400" spc="-5" dirty="0">
                <a:latin typeface="Segoe UI"/>
                <a:cs typeface="Segoe UI"/>
              </a:rPr>
              <a:t>liệu miễn</a:t>
            </a:r>
            <a:r>
              <a:rPr sz="2400" spc="6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phí.</a:t>
            </a:r>
            <a:endParaRPr sz="2400">
              <a:latin typeface="Segoe UI"/>
              <a:cs typeface="Segoe UI"/>
            </a:endParaRPr>
          </a:p>
          <a:p>
            <a:pPr marL="297180" marR="5715" indent="-285115" algn="just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OneDrive </a:t>
            </a:r>
            <a:r>
              <a:rPr sz="2400" dirty="0">
                <a:latin typeface="Segoe UI"/>
                <a:cs typeface="Segoe UI"/>
              </a:rPr>
              <a:t>mới </a:t>
            </a:r>
            <a:r>
              <a:rPr sz="2400" spc="-5" dirty="0">
                <a:latin typeface="Segoe UI"/>
                <a:cs typeface="Segoe UI"/>
              </a:rPr>
              <a:t>cung </a:t>
            </a:r>
            <a:r>
              <a:rPr sz="2400" dirty="0">
                <a:latin typeface="Segoe UI"/>
                <a:cs typeface="Segoe UI"/>
              </a:rPr>
              <a:t>cấp </a:t>
            </a:r>
            <a:r>
              <a:rPr sz="2400" spc="-5" dirty="0">
                <a:latin typeface="Segoe UI"/>
                <a:cs typeface="Segoe UI"/>
              </a:rPr>
              <a:t>một </a:t>
            </a:r>
            <a:r>
              <a:rPr sz="2400" dirty="0">
                <a:latin typeface="Segoe UI"/>
                <a:cs typeface="Segoe UI"/>
              </a:rPr>
              <a:t>loạt các tính năng mới, </a:t>
            </a:r>
            <a:r>
              <a:rPr sz="2400" spc="-10" dirty="0">
                <a:latin typeface="Segoe UI"/>
                <a:cs typeface="Segoe UI"/>
              </a:rPr>
              <a:t>bao  </a:t>
            </a:r>
            <a:r>
              <a:rPr sz="2400" spc="-5" dirty="0">
                <a:latin typeface="Segoe UI"/>
                <a:cs typeface="Segoe UI"/>
              </a:rPr>
              <a:t>gồm việc </a:t>
            </a:r>
            <a:r>
              <a:rPr sz="2400" dirty="0">
                <a:latin typeface="Segoe UI"/>
                <a:cs typeface="Segoe UI"/>
              </a:rPr>
              <a:t>chia sẻ </a:t>
            </a:r>
            <a:r>
              <a:rPr sz="2400" spc="-5" dirty="0">
                <a:latin typeface="Segoe UI"/>
                <a:cs typeface="Segoe UI"/>
              </a:rPr>
              <a:t>video </a:t>
            </a:r>
            <a:r>
              <a:rPr sz="2400" dirty="0">
                <a:latin typeface="Segoe UI"/>
                <a:cs typeface="Segoe UI"/>
              </a:rPr>
              <a:t>cải </a:t>
            </a:r>
            <a:r>
              <a:rPr sz="2400" spc="-5" dirty="0">
                <a:latin typeface="Segoe UI"/>
                <a:cs typeface="Segoe UI"/>
              </a:rPr>
              <a:t>tiến, các </a:t>
            </a:r>
            <a:r>
              <a:rPr sz="2400" dirty="0">
                <a:latin typeface="Segoe UI"/>
                <a:cs typeface="Segoe UI"/>
              </a:rPr>
              <a:t>ứng dụng mới nhất,  </a:t>
            </a:r>
            <a:r>
              <a:rPr sz="2400" spc="-5" dirty="0">
                <a:latin typeface="Segoe UI"/>
                <a:cs typeface="Segoe UI"/>
              </a:rPr>
              <a:t>được cập nhật </a:t>
            </a:r>
            <a:r>
              <a:rPr sz="2400" dirty="0">
                <a:latin typeface="Segoe UI"/>
                <a:cs typeface="Segoe UI"/>
              </a:rPr>
              <a:t>cho </a:t>
            </a:r>
            <a:r>
              <a:rPr sz="2400" spc="-5" dirty="0">
                <a:latin typeface="Segoe UI"/>
                <a:cs typeface="Segoe UI"/>
              </a:rPr>
              <a:t>Windows Phone, iOS, Android </a:t>
            </a:r>
            <a:r>
              <a:rPr sz="2400" spc="-50" dirty="0">
                <a:latin typeface="Segoe UI"/>
                <a:cs typeface="Segoe UI"/>
              </a:rPr>
              <a:t>và  </a:t>
            </a:r>
            <a:r>
              <a:rPr sz="2400" spc="-5" dirty="0">
                <a:latin typeface="Segoe UI"/>
                <a:cs typeface="Segoe UI"/>
              </a:rPr>
              <a:t>Xbox…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  <p:transition spd="slow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55262"/>
            <a:ext cx="7920355" cy="513842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b="1" spc="-5" dirty="0">
                <a:solidFill>
                  <a:srgbClr val="FF6400"/>
                </a:solidFill>
                <a:latin typeface="Tahoma"/>
                <a:cs typeface="Tahoma"/>
              </a:rPr>
              <a:t>Giới thiệu</a:t>
            </a:r>
            <a:endParaRPr sz="2400">
              <a:latin typeface="Tahoma"/>
              <a:cs typeface="Tahoma"/>
            </a:endParaRPr>
          </a:p>
          <a:p>
            <a:pPr marL="297180" marR="391160" indent="-285115">
              <a:lnSpc>
                <a:spcPct val="100000"/>
              </a:lnSpc>
              <a:spcBef>
                <a:spcPts val="1650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Để </a:t>
            </a:r>
            <a:r>
              <a:rPr sz="2400" dirty="0">
                <a:latin typeface="Segoe UI"/>
                <a:cs typeface="Segoe UI"/>
              </a:rPr>
              <a:t>truy </a:t>
            </a:r>
            <a:r>
              <a:rPr sz="2400" spc="-5" dirty="0">
                <a:latin typeface="Segoe UI"/>
                <a:cs typeface="Segoe UI"/>
              </a:rPr>
              <a:t>cập </a:t>
            </a:r>
            <a:r>
              <a:rPr sz="2400" spc="-25" dirty="0">
                <a:latin typeface="Segoe UI"/>
                <a:cs typeface="Segoe UI"/>
              </a:rPr>
              <a:t>và </a:t>
            </a:r>
            <a:r>
              <a:rPr sz="2400" spc="-5" dirty="0">
                <a:latin typeface="Segoe UI"/>
                <a:cs typeface="Segoe UI"/>
              </a:rPr>
              <a:t>tương </a:t>
            </a:r>
            <a:r>
              <a:rPr sz="2400" dirty="0">
                <a:latin typeface="Segoe UI"/>
                <a:cs typeface="Segoe UI"/>
              </a:rPr>
              <a:t>tác </a:t>
            </a:r>
            <a:r>
              <a:rPr sz="2400" spc="-5" dirty="0">
                <a:latin typeface="Segoe UI"/>
                <a:cs typeface="Segoe UI"/>
              </a:rPr>
              <a:t>với Cloud, chúng </a:t>
            </a:r>
            <a:r>
              <a:rPr sz="2400" dirty="0">
                <a:latin typeface="Segoe UI"/>
                <a:cs typeface="Segoe UI"/>
              </a:rPr>
              <a:t>ta </a:t>
            </a:r>
            <a:r>
              <a:rPr sz="2400" spc="-5" dirty="0">
                <a:latin typeface="Segoe UI"/>
                <a:cs typeface="Segoe UI"/>
              </a:rPr>
              <a:t>cần </a:t>
            </a:r>
            <a:r>
              <a:rPr sz="2400" dirty="0">
                <a:latin typeface="Segoe UI"/>
                <a:cs typeface="Segoe UI"/>
              </a:rPr>
              <a:t>rất  </a:t>
            </a:r>
            <a:r>
              <a:rPr sz="2400" spc="-5" dirty="0">
                <a:latin typeface="Segoe UI"/>
                <a:cs typeface="Segoe UI"/>
              </a:rPr>
              <a:t>nhiều các công cụ tùy </a:t>
            </a:r>
            <a:r>
              <a:rPr sz="2400" dirty="0">
                <a:latin typeface="Segoe UI"/>
                <a:cs typeface="Segoe UI"/>
              </a:rPr>
              <a:t>theo </a:t>
            </a:r>
            <a:r>
              <a:rPr sz="2400" spc="-5" dirty="0">
                <a:latin typeface="Segoe UI"/>
                <a:cs typeface="Segoe UI"/>
              </a:rPr>
              <a:t>nhà cung cấp </a:t>
            </a:r>
            <a:r>
              <a:rPr sz="2400" spc="-25" dirty="0">
                <a:latin typeface="Segoe UI"/>
                <a:cs typeface="Segoe UI"/>
              </a:rPr>
              <a:t>và </a:t>
            </a:r>
            <a:r>
              <a:rPr sz="2400" spc="-5" dirty="0">
                <a:latin typeface="Segoe UI"/>
                <a:cs typeface="Segoe UI"/>
              </a:rPr>
              <a:t>mục </a:t>
            </a:r>
            <a:r>
              <a:rPr sz="2400" spc="-10" dirty="0">
                <a:latin typeface="Segoe UI"/>
                <a:cs typeface="Segoe UI"/>
              </a:rPr>
              <a:t>đích  </a:t>
            </a:r>
            <a:r>
              <a:rPr sz="2400" dirty="0">
                <a:latin typeface="Segoe UI"/>
                <a:cs typeface="Segoe UI"/>
              </a:rPr>
              <a:t>truy cập.</a:t>
            </a:r>
            <a:endParaRPr sz="2400">
              <a:latin typeface="Segoe UI"/>
              <a:cs typeface="Segoe UI"/>
            </a:endParaRPr>
          </a:p>
          <a:p>
            <a:pPr marL="297180" marR="446405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dirty="0">
                <a:latin typeface="Segoe UI"/>
                <a:cs typeface="Segoe UI"/>
              </a:rPr>
              <a:t>Các </a:t>
            </a:r>
            <a:r>
              <a:rPr sz="2400" spc="-5" dirty="0">
                <a:latin typeface="Segoe UI"/>
                <a:cs typeface="Segoe UI"/>
              </a:rPr>
              <a:t>nhà cung cấp </a:t>
            </a:r>
            <a:r>
              <a:rPr sz="2400" dirty="0">
                <a:latin typeface="Segoe UI"/>
                <a:cs typeface="Segoe UI"/>
              </a:rPr>
              <a:t>sẽ </a:t>
            </a:r>
            <a:r>
              <a:rPr sz="2400" spc="-5" dirty="0">
                <a:latin typeface="Segoe UI"/>
                <a:cs typeface="Segoe UI"/>
              </a:rPr>
              <a:t>hỗ </a:t>
            </a:r>
            <a:r>
              <a:rPr sz="2400" dirty="0">
                <a:latin typeface="Segoe UI"/>
                <a:cs typeface="Segoe UI"/>
              </a:rPr>
              <a:t>trợ </a:t>
            </a:r>
            <a:r>
              <a:rPr sz="2400" spc="-5" dirty="0">
                <a:latin typeface="Segoe UI"/>
                <a:cs typeface="Segoe UI"/>
              </a:rPr>
              <a:t>công cụ </a:t>
            </a:r>
            <a:r>
              <a:rPr sz="2400" dirty="0">
                <a:latin typeface="Segoe UI"/>
                <a:cs typeface="Segoe UI"/>
              </a:rPr>
              <a:t>truy </a:t>
            </a:r>
            <a:r>
              <a:rPr sz="2400" spc="-5" dirty="0">
                <a:latin typeface="Segoe UI"/>
                <a:cs typeface="Segoe UI"/>
              </a:rPr>
              <a:t>cập cho </a:t>
            </a:r>
            <a:r>
              <a:rPr sz="2400" dirty="0">
                <a:latin typeface="Segoe UI"/>
                <a:cs typeface="Segoe UI"/>
              </a:rPr>
              <a:t>bạn  </a:t>
            </a:r>
            <a:r>
              <a:rPr sz="2400" spc="-5" dirty="0">
                <a:latin typeface="Segoe UI"/>
                <a:cs typeface="Segoe UI"/>
              </a:rPr>
              <a:t>hoặc hỗ </a:t>
            </a:r>
            <a:r>
              <a:rPr sz="2400" dirty="0">
                <a:latin typeface="Segoe UI"/>
                <a:cs typeface="Segoe UI"/>
              </a:rPr>
              <a:t>trợ bạn tạo </a:t>
            </a:r>
            <a:r>
              <a:rPr sz="2400" spc="-5" dirty="0">
                <a:latin typeface="Segoe UI"/>
                <a:cs typeface="Segoe UI"/>
              </a:rPr>
              <a:t>các công cụ cho riêng</a:t>
            </a:r>
            <a:r>
              <a:rPr sz="2400" spc="150" dirty="0">
                <a:latin typeface="Segoe UI"/>
                <a:cs typeface="Segoe UI"/>
              </a:rPr>
              <a:t> </a:t>
            </a:r>
            <a:r>
              <a:rPr sz="2400" spc="-10" dirty="0">
                <a:latin typeface="Segoe UI"/>
                <a:cs typeface="Segoe UI"/>
              </a:rPr>
              <a:t>mình</a:t>
            </a:r>
            <a:endParaRPr sz="2400">
              <a:latin typeface="Segoe UI"/>
              <a:cs typeface="Segoe UI"/>
            </a:endParaRPr>
          </a:p>
          <a:p>
            <a:pPr marL="297180" marR="5080" indent="-285115">
              <a:lnSpc>
                <a:spcPct val="100000"/>
              </a:lnSpc>
              <a:spcBef>
                <a:spcPts val="400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Để có thể hiểu </a:t>
            </a:r>
            <a:r>
              <a:rPr sz="2400" dirty="0">
                <a:latin typeface="Segoe UI"/>
                <a:cs typeface="Segoe UI"/>
              </a:rPr>
              <a:t>sâu sắc về </a:t>
            </a:r>
            <a:r>
              <a:rPr sz="2400" spc="-5" dirty="0">
                <a:latin typeface="Segoe UI"/>
                <a:cs typeface="Segoe UI"/>
              </a:rPr>
              <a:t>các công cụ </a:t>
            </a:r>
            <a:r>
              <a:rPr sz="2400" dirty="0">
                <a:latin typeface="Segoe UI"/>
                <a:cs typeface="Segoe UI"/>
              </a:rPr>
              <a:t>truy </a:t>
            </a:r>
            <a:r>
              <a:rPr sz="2400" spc="-5" dirty="0">
                <a:latin typeface="Segoe UI"/>
                <a:cs typeface="Segoe UI"/>
              </a:rPr>
              <a:t>cập điện </a:t>
            </a:r>
            <a:r>
              <a:rPr sz="2400" spc="-20" dirty="0">
                <a:latin typeface="Segoe UI"/>
                <a:cs typeface="Segoe UI"/>
              </a:rPr>
              <a:t>toán  </a:t>
            </a:r>
            <a:r>
              <a:rPr sz="2400" dirty="0">
                <a:latin typeface="Segoe UI"/>
                <a:cs typeface="Segoe UI"/>
              </a:rPr>
              <a:t>đám </a:t>
            </a:r>
            <a:r>
              <a:rPr sz="2400" spc="-35" dirty="0">
                <a:latin typeface="Segoe UI"/>
                <a:cs typeface="Segoe UI"/>
              </a:rPr>
              <a:t>mây, </a:t>
            </a:r>
            <a:r>
              <a:rPr sz="2400" spc="-5" dirty="0">
                <a:latin typeface="Segoe UI"/>
                <a:cs typeface="Segoe UI"/>
              </a:rPr>
              <a:t>chúng </a:t>
            </a:r>
            <a:r>
              <a:rPr sz="2400" dirty="0">
                <a:latin typeface="Segoe UI"/>
                <a:cs typeface="Segoe UI"/>
              </a:rPr>
              <a:t>ta </a:t>
            </a:r>
            <a:r>
              <a:rPr sz="2400" spc="-5" dirty="0">
                <a:latin typeface="Segoe UI"/>
                <a:cs typeface="Segoe UI"/>
              </a:rPr>
              <a:t>cần tìm hiểu các </a:t>
            </a:r>
            <a:r>
              <a:rPr sz="2400" dirty="0">
                <a:latin typeface="Segoe UI"/>
                <a:cs typeface="Segoe UI"/>
              </a:rPr>
              <a:t>vấn đề</a:t>
            </a:r>
            <a:r>
              <a:rPr sz="2400" spc="13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sau:</a:t>
            </a:r>
            <a:endParaRPr sz="2400">
              <a:latin typeface="Segoe UI"/>
              <a:cs typeface="Segoe UI"/>
            </a:endParaRPr>
          </a:p>
          <a:p>
            <a:pPr marL="523240" lvl="1" indent="-285115">
              <a:lnSpc>
                <a:spcPct val="100000"/>
              </a:lnSpc>
              <a:spcBef>
                <a:spcPts val="405"/>
              </a:spcBef>
              <a:buFont typeface="Tahoma"/>
              <a:buChar char="•"/>
              <a:tabLst>
                <a:tab pos="522605" algn="l"/>
                <a:tab pos="523240" algn="l"/>
              </a:tabLst>
            </a:pPr>
            <a:r>
              <a:rPr sz="2400" dirty="0">
                <a:latin typeface="Segoe UI"/>
                <a:cs typeface="Segoe UI"/>
              </a:rPr>
              <a:t>Nền</a:t>
            </a:r>
            <a:r>
              <a:rPr sz="2400" spc="-5" dirty="0">
                <a:latin typeface="Segoe UI"/>
                <a:cs typeface="Segoe UI"/>
              </a:rPr>
              <a:t> tảng</a:t>
            </a:r>
            <a:endParaRPr sz="2400">
              <a:latin typeface="Segoe UI"/>
              <a:cs typeface="Segoe UI"/>
            </a:endParaRPr>
          </a:p>
          <a:p>
            <a:pPr marL="523240" lvl="1" indent="-285115">
              <a:lnSpc>
                <a:spcPct val="100000"/>
              </a:lnSpc>
              <a:spcBef>
                <a:spcPts val="395"/>
              </a:spcBef>
              <a:buFont typeface="Tahoma"/>
              <a:buChar char="•"/>
              <a:tabLst>
                <a:tab pos="522605" algn="l"/>
                <a:tab pos="523240" algn="l"/>
              </a:tabLst>
            </a:pPr>
            <a:r>
              <a:rPr sz="2400" spc="-5" dirty="0">
                <a:latin typeface="Segoe UI"/>
                <a:cs typeface="Segoe UI"/>
              </a:rPr>
              <a:t>Ứng dụng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web</a:t>
            </a:r>
            <a:endParaRPr sz="2400">
              <a:latin typeface="Segoe UI"/>
              <a:cs typeface="Segoe UI"/>
            </a:endParaRPr>
          </a:p>
          <a:p>
            <a:pPr marL="523240" lvl="1" indent="-285115">
              <a:lnSpc>
                <a:spcPct val="100000"/>
              </a:lnSpc>
              <a:spcBef>
                <a:spcPts val="400"/>
              </a:spcBef>
              <a:buFont typeface="Tahoma"/>
              <a:buChar char="•"/>
              <a:tabLst>
                <a:tab pos="522605" algn="l"/>
                <a:tab pos="523240" algn="l"/>
              </a:tabLst>
            </a:pPr>
            <a:r>
              <a:rPr sz="2400" spc="-20" dirty="0">
                <a:latin typeface="Segoe UI"/>
                <a:cs typeface="Segoe UI"/>
              </a:rPr>
              <a:t>Web</a:t>
            </a:r>
            <a:r>
              <a:rPr sz="2400" spc="-1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API</a:t>
            </a:r>
            <a:endParaRPr sz="2400">
              <a:latin typeface="Segoe UI"/>
              <a:cs typeface="Segoe UI"/>
            </a:endParaRPr>
          </a:p>
          <a:p>
            <a:pPr marL="523240" lvl="1" indent="-285115">
              <a:lnSpc>
                <a:spcPct val="100000"/>
              </a:lnSpc>
              <a:spcBef>
                <a:spcPts val="405"/>
              </a:spcBef>
              <a:buFont typeface="Tahoma"/>
              <a:buChar char="•"/>
              <a:tabLst>
                <a:tab pos="522605" algn="l"/>
                <a:tab pos="523240" algn="l"/>
              </a:tabLst>
            </a:pPr>
            <a:r>
              <a:rPr sz="2400" spc="-45" dirty="0">
                <a:latin typeface="Segoe UI"/>
                <a:cs typeface="Segoe UI"/>
              </a:rPr>
              <a:t>Trình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duyệt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  <p:transition spd="slow"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800" y="1230809"/>
            <a:ext cx="8458200" cy="5627370"/>
            <a:chOff x="685800" y="1230809"/>
            <a:chExt cx="8458200" cy="5627370"/>
          </a:xfrm>
        </p:grpSpPr>
        <p:sp>
          <p:nvSpPr>
            <p:cNvPr id="3" name="object 3"/>
            <p:cNvSpPr/>
            <p:nvPr/>
          </p:nvSpPr>
          <p:spPr>
            <a:xfrm>
              <a:off x="685800" y="1578787"/>
              <a:ext cx="8458200" cy="4615180"/>
            </a:xfrm>
            <a:custGeom>
              <a:avLst/>
              <a:gdLst/>
              <a:ahLst/>
              <a:cxnLst/>
              <a:rect l="l" t="t" r="r" b="b"/>
              <a:pathLst>
                <a:path w="8458200" h="4615180">
                  <a:moveTo>
                    <a:pt x="8458200" y="0"/>
                  </a:moveTo>
                  <a:lnTo>
                    <a:pt x="0" y="0"/>
                  </a:lnTo>
                  <a:lnTo>
                    <a:pt x="0" y="4615180"/>
                  </a:lnTo>
                  <a:lnTo>
                    <a:pt x="8458200" y="4615180"/>
                  </a:lnTo>
                  <a:lnTo>
                    <a:pt x="8458200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800" y="1230809"/>
              <a:ext cx="3276600" cy="695960"/>
            </a:xfrm>
            <a:custGeom>
              <a:avLst/>
              <a:gdLst/>
              <a:ahLst/>
              <a:cxnLst/>
              <a:rect l="l" t="t" r="r" b="b"/>
              <a:pathLst>
                <a:path w="3276600" h="695960">
                  <a:moveTo>
                    <a:pt x="2928620" y="0"/>
                  </a:moveTo>
                  <a:lnTo>
                    <a:pt x="0" y="0"/>
                  </a:lnTo>
                  <a:lnTo>
                    <a:pt x="0" y="695960"/>
                  </a:lnTo>
                  <a:lnTo>
                    <a:pt x="2928620" y="695960"/>
                  </a:lnTo>
                  <a:lnTo>
                    <a:pt x="3276600" y="347980"/>
                  </a:lnTo>
                  <a:lnTo>
                    <a:pt x="2928620" y="0"/>
                  </a:lnTo>
                  <a:close/>
                </a:path>
              </a:pathLst>
            </a:custGeom>
            <a:solidFill>
              <a:srgbClr val="FF6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4659" y="3452847"/>
              <a:ext cx="3665185" cy="340515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3124" y="1351869"/>
            <a:ext cx="5370830" cy="307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Segoe UI"/>
                <a:cs typeface="Segoe UI"/>
              </a:rPr>
              <a:t>Tổng kết </a:t>
            </a:r>
            <a:r>
              <a:rPr sz="2400" b="1" spc="-10" dirty="0">
                <a:solidFill>
                  <a:srgbClr val="FFFFFF"/>
                </a:solidFill>
                <a:latin typeface="Segoe UI"/>
                <a:cs typeface="Segoe UI"/>
              </a:rPr>
              <a:t>bài</a:t>
            </a:r>
            <a:r>
              <a:rPr sz="24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Segoe UI"/>
                <a:cs typeface="Segoe UI"/>
              </a:rPr>
              <a:t>học</a:t>
            </a:r>
            <a:endParaRPr sz="2400">
              <a:latin typeface="Segoe UI"/>
              <a:cs typeface="Segoe UI"/>
            </a:endParaRPr>
          </a:p>
          <a:p>
            <a:pPr marL="88265" marR="5080">
              <a:lnSpc>
                <a:spcPct val="100000"/>
              </a:lnSpc>
              <a:spcBef>
                <a:spcPts val="2275"/>
              </a:spcBef>
            </a:pPr>
            <a:r>
              <a:rPr sz="2400" spc="-5" dirty="0">
                <a:latin typeface="Segoe UI"/>
                <a:cs typeface="Segoe UI"/>
              </a:rPr>
              <a:t>Để có thể </a:t>
            </a:r>
            <a:r>
              <a:rPr sz="2400" dirty="0">
                <a:latin typeface="Segoe UI"/>
                <a:cs typeface="Segoe UI"/>
              </a:rPr>
              <a:t>truy </a:t>
            </a:r>
            <a:r>
              <a:rPr sz="2400" spc="-5" dirty="0">
                <a:latin typeface="Segoe UI"/>
                <a:cs typeface="Segoe UI"/>
              </a:rPr>
              <a:t>cập Điện toán </a:t>
            </a:r>
            <a:r>
              <a:rPr sz="2400" dirty="0">
                <a:latin typeface="Segoe UI"/>
                <a:cs typeface="Segoe UI"/>
              </a:rPr>
              <a:t>đám </a:t>
            </a:r>
            <a:r>
              <a:rPr sz="2400" spc="-5" dirty="0">
                <a:latin typeface="Segoe UI"/>
                <a:cs typeface="Segoe UI"/>
              </a:rPr>
              <a:t>mây,  chúng </a:t>
            </a:r>
            <a:r>
              <a:rPr sz="2400" dirty="0">
                <a:latin typeface="Segoe UI"/>
                <a:cs typeface="Segoe UI"/>
              </a:rPr>
              <a:t>ta </a:t>
            </a:r>
            <a:r>
              <a:rPr sz="2400" spc="-5" dirty="0">
                <a:latin typeface="Segoe UI"/>
                <a:cs typeface="Segoe UI"/>
              </a:rPr>
              <a:t>cần hiểu </a:t>
            </a:r>
            <a:r>
              <a:rPr sz="2400" dirty="0">
                <a:latin typeface="Segoe UI"/>
                <a:cs typeface="Segoe UI"/>
              </a:rPr>
              <a:t>rõ </a:t>
            </a:r>
            <a:r>
              <a:rPr sz="2400" spc="-5" dirty="0">
                <a:latin typeface="Segoe UI"/>
                <a:cs typeface="Segoe UI"/>
              </a:rPr>
              <a:t>các </a:t>
            </a:r>
            <a:r>
              <a:rPr sz="2400" dirty="0">
                <a:latin typeface="Segoe UI"/>
                <a:cs typeface="Segoe UI"/>
              </a:rPr>
              <a:t>vấn đề</a:t>
            </a:r>
            <a:r>
              <a:rPr sz="2400" spc="7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sau:</a:t>
            </a:r>
            <a:endParaRPr sz="2400">
              <a:latin typeface="Segoe UI"/>
              <a:cs typeface="Segoe UI"/>
            </a:endParaRPr>
          </a:p>
          <a:p>
            <a:pPr marL="373380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373380" algn="l"/>
                <a:tab pos="374015" algn="l"/>
              </a:tabLst>
            </a:pPr>
            <a:r>
              <a:rPr sz="2400" dirty="0">
                <a:latin typeface="Segoe UI"/>
                <a:cs typeface="Segoe UI"/>
              </a:rPr>
              <a:t>Nền</a:t>
            </a:r>
            <a:r>
              <a:rPr sz="2400" spc="-5" dirty="0">
                <a:latin typeface="Segoe UI"/>
                <a:cs typeface="Segoe UI"/>
              </a:rPr>
              <a:t> tảng</a:t>
            </a:r>
            <a:endParaRPr sz="2400">
              <a:latin typeface="Segoe UI"/>
              <a:cs typeface="Segoe UI"/>
            </a:endParaRPr>
          </a:p>
          <a:p>
            <a:pPr marL="373380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373380" algn="l"/>
                <a:tab pos="374015" algn="l"/>
              </a:tabLst>
            </a:pPr>
            <a:r>
              <a:rPr sz="2400" spc="-5" dirty="0">
                <a:latin typeface="Segoe UI"/>
                <a:cs typeface="Segoe UI"/>
              </a:rPr>
              <a:t>Ứng dụng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web</a:t>
            </a:r>
            <a:endParaRPr sz="2400">
              <a:latin typeface="Segoe UI"/>
              <a:cs typeface="Segoe UI"/>
            </a:endParaRPr>
          </a:p>
          <a:p>
            <a:pPr marL="373380" indent="-285115">
              <a:lnSpc>
                <a:spcPct val="100000"/>
              </a:lnSpc>
              <a:spcBef>
                <a:spcPts val="409"/>
              </a:spcBef>
              <a:buClr>
                <a:srgbClr val="FF6400"/>
              </a:buClr>
              <a:buFont typeface="Wingdings"/>
              <a:buChar char=""/>
              <a:tabLst>
                <a:tab pos="373380" algn="l"/>
                <a:tab pos="374015" algn="l"/>
              </a:tabLst>
            </a:pPr>
            <a:r>
              <a:rPr sz="2400" dirty="0">
                <a:latin typeface="Segoe UI"/>
                <a:cs typeface="Segoe UI"/>
              </a:rPr>
              <a:t>API</a:t>
            </a:r>
            <a:endParaRPr sz="2400">
              <a:latin typeface="Segoe UI"/>
              <a:cs typeface="Segoe UI"/>
            </a:endParaRPr>
          </a:p>
          <a:p>
            <a:pPr marL="373380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373380" algn="l"/>
                <a:tab pos="374015" algn="l"/>
              </a:tabLst>
            </a:pPr>
            <a:r>
              <a:rPr sz="2400" spc="-45" dirty="0">
                <a:latin typeface="Segoe UI"/>
                <a:cs typeface="Segoe UI"/>
              </a:rPr>
              <a:t>Trình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duyệt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  <p:transition spd="slow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55262"/>
            <a:ext cx="7992109" cy="3573145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400" b="1" spc="-5" dirty="0">
                <a:solidFill>
                  <a:srgbClr val="FF6400"/>
                </a:solidFill>
                <a:latin typeface="Tahoma"/>
                <a:cs typeface="Tahoma"/>
              </a:rPr>
              <a:t>Nền</a:t>
            </a:r>
            <a:r>
              <a:rPr sz="2400" b="1" spc="-15" dirty="0">
                <a:solidFill>
                  <a:srgbClr val="FF6400"/>
                </a:solidFill>
                <a:latin typeface="Tahoma"/>
                <a:cs typeface="Tahoma"/>
              </a:rPr>
              <a:t> </a:t>
            </a:r>
            <a:r>
              <a:rPr sz="2400" b="1" spc="-5" dirty="0">
                <a:solidFill>
                  <a:srgbClr val="FF6400"/>
                </a:solidFill>
                <a:latin typeface="Tahoma"/>
                <a:cs typeface="Tahoma"/>
              </a:rPr>
              <a:t>tảng</a:t>
            </a:r>
            <a:endParaRPr sz="2400">
              <a:latin typeface="Tahoma"/>
              <a:cs typeface="Tahoma"/>
            </a:endParaRPr>
          </a:p>
          <a:p>
            <a:pPr marL="297180" marR="5080" indent="-285115">
              <a:lnSpc>
                <a:spcPct val="100000"/>
              </a:lnSpc>
              <a:spcBef>
                <a:spcPts val="1650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Một </a:t>
            </a:r>
            <a:r>
              <a:rPr sz="2400" dirty="0">
                <a:latin typeface="Segoe UI"/>
                <a:cs typeface="Segoe UI"/>
              </a:rPr>
              <a:t>nền </a:t>
            </a:r>
            <a:r>
              <a:rPr sz="2400" spc="-5" dirty="0">
                <a:latin typeface="Segoe UI"/>
                <a:cs typeface="Segoe UI"/>
              </a:rPr>
              <a:t>tảng là cách </a:t>
            </a:r>
            <a:r>
              <a:rPr sz="2400" dirty="0">
                <a:latin typeface="Segoe UI"/>
                <a:cs typeface="Segoe UI"/>
              </a:rPr>
              <a:t>thức </a:t>
            </a:r>
            <a:r>
              <a:rPr sz="2400" spc="-5" dirty="0">
                <a:latin typeface="Segoe UI"/>
                <a:cs typeface="Segoe UI"/>
              </a:rPr>
              <a:t>mà môi </a:t>
            </a:r>
            <a:r>
              <a:rPr sz="2400" dirty="0">
                <a:latin typeface="Segoe UI"/>
                <a:cs typeface="Segoe UI"/>
              </a:rPr>
              <a:t>trường </a:t>
            </a:r>
            <a:r>
              <a:rPr sz="2400" spc="-5" dirty="0">
                <a:latin typeface="Segoe UI"/>
                <a:cs typeface="Segoe UI"/>
              </a:rPr>
              <a:t>điện </a:t>
            </a:r>
            <a:r>
              <a:rPr sz="2400" spc="-20" dirty="0">
                <a:latin typeface="Segoe UI"/>
                <a:cs typeface="Segoe UI"/>
              </a:rPr>
              <a:t>toán </a:t>
            </a:r>
            <a:r>
              <a:rPr sz="2400" dirty="0">
                <a:latin typeface="Segoe UI"/>
                <a:cs typeface="Segoe UI"/>
              </a:rPr>
              <a:t>đám  </a:t>
            </a:r>
            <a:r>
              <a:rPr sz="2400" spc="-5" dirty="0">
                <a:latin typeface="Segoe UI"/>
                <a:cs typeface="Segoe UI"/>
              </a:rPr>
              <a:t>mây có thể gửi, nhận </a:t>
            </a:r>
            <a:r>
              <a:rPr sz="2400" dirty="0">
                <a:latin typeface="Segoe UI"/>
                <a:cs typeface="Segoe UI"/>
              </a:rPr>
              <a:t>dữ </a:t>
            </a:r>
            <a:r>
              <a:rPr sz="2400" spc="-5" dirty="0">
                <a:latin typeface="Segoe UI"/>
                <a:cs typeface="Segoe UI"/>
              </a:rPr>
              <a:t>liệu </a:t>
            </a:r>
            <a:r>
              <a:rPr sz="2400" dirty="0">
                <a:latin typeface="Segoe UI"/>
                <a:cs typeface="Segoe UI"/>
              </a:rPr>
              <a:t>từ</a:t>
            </a:r>
            <a:r>
              <a:rPr sz="2400" spc="100" dirty="0">
                <a:latin typeface="Segoe UI"/>
                <a:cs typeface="Segoe UI"/>
              </a:rPr>
              <a:t> </a:t>
            </a:r>
            <a:r>
              <a:rPr sz="2400" dirty="0">
                <a:latin typeface="Segoe UI"/>
                <a:cs typeface="Segoe UI"/>
              </a:rPr>
              <a:t>bạn</a:t>
            </a:r>
            <a:endParaRPr sz="2400">
              <a:latin typeface="Segoe UI"/>
              <a:cs typeface="Segoe UI"/>
            </a:endParaRPr>
          </a:p>
          <a:p>
            <a:pPr marL="297180" marR="269240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Để hiểu </a:t>
            </a:r>
            <a:r>
              <a:rPr sz="2400" dirty="0">
                <a:latin typeface="Segoe UI"/>
                <a:cs typeface="Segoe UI"/>
              </a:rPr>
              <a:t>về nền </a:t>
            </a:r>
            <a:r>
              <a:rPr sz="2400" spc="-5" dirty="0">
                <a:latin typeface="Segoe UI"/>
                <a:cs typeface="Segoe UI"/>
              </a:rPr>
              <a:t>tảng (platform) </a:t>
            </a:r>
            <a:r>
              <a:rPr sz="2400" dirty="0">
                <a:latin typeface="Segoe UI"/>
                <a:cs typeface="Segoe UI"/>
              </a:rPr>
              <a:t>ta sẽ </a:t>
            </a:r>
            <a:r>
              <a:rPr sz="2400" spc="-5" dirty="0">
                <a:latin typeface="Segoe UI"/>
                <a:cs typeface="Segoe UI"/>
              </a:rPr>
              <a:t>tìm hiểu các thành  </a:t>
            </a:r>
            <a:r>
              <a:rPr sz="2400" dirty="0">
                <a:latin typeface="Segoe UI"/>
                <a:cs typeface="Segoe UI"/>
              </a:rPr>
              <a:t>phần</a:t>
            </a:r>
            <a:r>
              <a:rPr sz="2400" spc="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sau:</a:t>
            </a:r>
            <a:endParaRPr sz="2400">
              <a:latin typeface="Segoe UI"/>
              <a:cs typeface="Segoe UI"/>
            </a:endParaRPr>
          </a:p>
          <a:p>
            <a:pPr marL="756285" lvl="1" indent="-287020">
              <a:lnSpc>
                <a:spcPct val="100000"/>
              </a:lnSpc>
              <a:spcBef>
                <a:spcPts val="400"/>
              </a:spcBef>
              <a:buFont typeface="Tahoma"/>
              <a:buChar char="•"/>
              <a:tabLst>
                <a:tab pos="756285" algn="l"/>
                <a:tab pos="756920" algn="l"/>
              </a:tabLst>
            </a:pPr>
            <a:r>
              <a:rPr sz="2400" spc="-20" dirty="0">
                <a:latin typeface="Segoe UI"/>
                <a:cs typeface="Segoe UI"/>
              </a:rPr>
              <a:t>Web </a:t>
            </a:r>
            <a:r>
              <a:rPr sz="2400" spc="-5" dirty="0">
                <a:latin typeface="Segoe UI"/>
                <a:cs typeface="Segoe UI"/>
              </a:rPr>
              <a:t>Application</a:t>
            </a:r>
            <a:r>
              <a:rPr sz="2400" spc="5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Framework</a:t>
            </a:r>
            <a:endParaRPr sz="2400">
              <a:latin typeface="Segoe UI"/>
              <a:cs typeface="Segoe UI"/>
            </a:endParaRPr>
          </a:p>
          <a:p>
            <a:pPr marL="756285" lvl="1" indent="-287020">
              <a:lnSpc>
                <a:spcPct val="100000"/>
              </a:lnSpc>
              <a:spcBef>
                <a:spcPts val="405"/>
              </a:spcBef>
              <a:buFont typeface="Tahoma"/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Segoe UI"/>
                <a:cs typeface="Segoe UI"/>
              </a:rPr>
              <a:t>Ajax</a:t>
            </a:r>
            <a:endParaRPr sz="2400">
              <a:latin typeface="Segoe UI"/>
              <a:cs typeface="Segoe UI"/>
            </a:endParaRPr>
          </a:p>
          <a:p>
            <a:pPr marL="756285" lvl="1" indent="-287020">
              <a:lnSpc>
                <a:spcPct val="100000"/>
              </a:lnSpc>
              <a:spcBef>
                <a:spcPts val="395"/>
              </a:spcBef>
              <a:buFont typeface="Tahoma"/>
              <a:buChar char="•"/>
              <a:tabLst>
                <a:tab pos="756285" algn="l"/>
                <a:tab pos="756920" algn="l"/>
              </a:tabLst>
            </a:pPr>
            <a:r>
              <a:rPr sz="2400" spc="-20" dirty="0">
                <a:latin typeface="Segoe UI"/>
                <a:cs typeface="Segoe UI"/>
              </a:rPr>
              <a:t>Web </a:t>
            </a:r>
            <a:r>
              <a:rPr sz="2400" spc="-5" dirty="0">
                <a:latin typeface="Segoe UI"/>
                <a:cs typeface="Segoe UI"/>
              </a:rPr>
              <a:t>Hosting</a:t>
            </a:r>
            <a:r>
              <a:rPr sz="2400" spc="25" dirty="0">
                <a:latin typeface="Segoe UI"/>
                <a:cs typeface="Segoe UI"/>
              </a:rPr>
              <a:t> </a:t>
            </a:r>
            <a:r>
              <a:rPr sz="2400" spc="10" dirty="0">
                <a:latin typeface="Segoe UI"/>
                <a:cs typeface="Segoe UI"/>
              </a:rPr>
              <a:t>Service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  <p:transition spd="slow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43070"/>
            <a:ext cx="7861300" cy="2335530"/>
          </a:xfrm>
          <a:prstGeom prst="rect">
            <a:avLst/>
          </a:prstGeom>
        </p:spPr>
        <p:txBody>
          <a:bodyPr vert="horz" wrap="square" lIns="0" tIns="227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2400" b="1" spc="-5" dirty="0">
                <a:solidFill>
                  <a:srgbClr val="FF6400"/>
                </a:solidFill>
                <a:latin typeface="Segoe UI"/>
                <a:cs typeface="Segoe UI"/>
              </a:rPr>
              <a:t>Nền</a:t>
            </a:r>
            <a:r>
              <a:rPr sz="2400" b="1" dirty="0">
                <a:solidFill>
                  <a:srgbClr val="FF6400"/>
                </a:solidFill>
                <a:latin typeface="Segoe UI"/>
                <a:cs typeface="Segoe UI"/>
              </a:rPr>
              <a:t> tảng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400" b="1" spc="-25" dirty="0">
                <a:solidFill>
                  <a:srgbClr val="0C5AA6"/>
                </a:solidFill>
                <a:latin typeface="Segoe UI"/>
                <a:cs typeface="Segoe UI"/>
              </a:rPr>
              <a:t>Web </a:t>
            </a:r>
            <a:r>
              <a:rPr sz="2400" b="1" spc="-5" dirty="0">
                <a:solidFill>
                  <a:srgbClr val="0C5AA6"/>
                </a:solidFill>
                <a:latin typeface="Segoe UI"/>
                <a:cs typeface="Segoe UI"/>
              </a:rPr>
              <a:t>Application</a:t>
            </a:r>
            <a:r>
              <a:rPr sz="2400" b="1" spc="10" dirty="0">
                <a:solidFill>
                  <a:srgbClr val="0C5AA6"/>
                </a:solidFill>
                <a:latin typeface="Segoe UI"/>
                <a:cs typeface="Segoe UI"/>
              </a:rPr>
              <a:t> </a:t>
            </a:r>
            <a:r>
              <a:rPr sz="2400" b="1" spc="5" dirty="0">
                <a:solidFill>
                  <a:srgbClr val="0C5AA6"/>
                </a:solidFill>
                <a:latin typeface="Segoe UI"/>
                <a:cs typeface="Segoe UI"/>
              </a:rPr>
              <a:t>Framework:</a:t>
            </a:r>
            <a:endParaRPr sz="24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400"/>
              </a:spcBef>
            </a:pPr>
            <a:r>
              <a:rPr sz="2400" spc="-5" dirty="0">
                <a:latin typeface="Segoe UI"/>
                <a:cs typeface="Segoe UI"/>
              </a:rPr>
              <a:t>Là một khung </a:t>
            </a:r>
            <a:r>
              <a:rPr sz="2400" dirty="0">
                <a:latin typeface="Segoe UI"/>
                <a:cs typeface="Segoe UI"/>
              </a:rPr>
              <a:t>ứng </a:t>
            </a:r>
            <a:r>
              <a:rPr sz="2400" spc="-5" dirty="0">
                <a:latin typeface="Segoe UI"/>
                <a:cs typeface="Segoe UI"/>
              </a:rPr>
              <a:t>dụng web được </a:t>
            </a: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dirty="0">
                <a:latin typeface="Segoe UI"/>
                <a:cs typeface="Segoe UI"/>
              </a:rPr>
              <a:t>để </a:t>
            </a:r>
            <a:r>
              <a:rPr sz="2400" spc="-5" dirty="0">
                <a:latin typeface="Segoe UI"/>
                <a:cs typeface="Segoe UI"/>
              </a:rPr>
              <a:t>hỗ </a:t>
            </a:r>
            <a:r>
              <a:rPr sz="2400" dirty="0">
                <a:latin typeface="Segoe UI"/>
                <a:cs typeface="Segoe UI"/>
              </a:rPr>
              <a:t>trợ </a:t>
            </a:r>
            <a:r>
              <a:rPr sz="2400" spc="-5" dirty="0">
                <a:latin typeface="Segoe UI"/>
                <a:cs typeface="Segoe UI"/>
              </a:rPr>
              <a:t>các  lập trình viên </a:t>
            </a:r>
            <a:r>
              <a:rPr sz="2400" dirty="0">
                <a:latin typeface="Segoe UI"/>
                <a:cs typeface="Segoe UI"/>
              </a:rPr>
              <a:t>xây dựng </a:t>
            </a:r>
            <a:r>
              <a:rPr sz="2400" spc="-5" dirty="0">
                <a:latin typeface="Segoe UI"/>
                <a:cs typeface="Segoe UI"/>
              </a:rPr>
              <a:t>các </a:t>
            </a:r>
            <a:r>
              <a:rPr sz="2400" dirty="0">
                <a:latin typeface="Segoe UI"/>
                <a:cs typeface="Segoe UI"/>
              </a:rPr>
              <a:t>trang </a:t>
            </a:r>
            <a:r>
              <a:rPr sz="2400" spc="-5" dirty="0">
                <a:latin typeface="Segoe UI"/>
                <a:cs typeface="Segoe UI"/>
              </a:rPr>
              <a:t>web động, các </a:t>
            </a:r>
            <a:r>
              <a:rPr sz="2400" dirty="0">
                <a:latin typeface="Segoe UI"/>
                <a:cs typeface="Segoe UI"/>
              </a:rPr>
              <a:t>ứng </a:t>
            </a:r>
            <a:r>
              <a:rPr sz="2400" spc="-5" dirty="0">
                <a:latin typeface="Segoe UI"/>
                <a:cs typeface="Segoe UI"/>
              </a:rPr>
              <a:t>dụng  web, các dịch </a:t>
            </a:r>
            <a:r>
              <a:rPr sz="2400" dirty="0">
                <a:latin typeface="Segoe UI"/>
                <a:cs typeface="Segoe UI"/>
              </a:rPr>
              <a:t>vụ</a:t>
            </a:r>
            <a:r>
              <a:rPr sz="2400" spc="5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web.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9549" y="2822943"/>
            <a:ext cx="5500750" cy="3828412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24" y="143070"/>
            <a:ext cx="7831455" cy="2752090"/>
          </a:xfrm>
          <a:prstGeom prst="rect">
            <a:avLst/>
          </a:prstGeom>
        </p:spPr>
        <p:txBody>
          <a:bodyPr vert="horz" wrap="square" lIns="0" tIns="227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2400" b="1" spc="-5" dirty="0">
                <a:solidFill>
                  <a:srgbClr val="FF6400"/>
                </a:solidFill>
                <a:latin typeface="Segoe UI"/>
                <a:cs typeface="Segoe UI"/>
              </a:rPr>
              <a:t>Nền</a:t>
            </a:r>
            <a:r>
              <a:rPr sz="2400" b="1" dirty="0">
                <a:solidFill>
                  <a:srgbClr val="FF6400"/>
                </a:solidFill>
                <a:latin typeface="Segoe UI"/>
                <a:cs typeface="Segoe UI"/>
              </a:rPr>
              <a:t> tảng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400" b="1" spc="-25" dirty="0">
                <a:solidFill>
                  <a:srgbClr val="0C5AA6"/>
                </a:solidFill>
                <a:latin typeface="Segoe UI"/>
                <a:cs typeface="Segoe UI"/>
              </a:rPr>
              <a:t>Web </a:t>
            </a:r>
            <a:r>
              <a:rPr sz="2400" b="1" spc="-5" dirty="0">
                <a:solidFill>
                  <a:srgbClr val="0C5AA6"/>
                </a:solidFill>
                <a:latin typeface="Segoe UI"/>
                <a:cs typeface="Segoe UI"/>
              </a:rPr>
              <a:t>Application</a:t>
            </a:r>
            <a:r>
              <a:rPr sz="2400" b="1" spc="10" dirty="0">
                <a:solidFill>
                  <a:srgbClr val="0C5AA6"/>
                </a:solidFill>
                <a:latin typeface="Segoe UI"/>
                <a:cs typeface="Segoe UI"/>
              </a:rPr>
              <a:t> </a:t>
            </a:r>
            <a:r>
              <a:rPr sz="2400" b="1" spc="5" dirty="0">
                <a:solidFill>
                  <a:srgbClr val="0C5AA6"/>
                </a:solidFill>
                <a:latin typeface="Segoe UI"/>
                <a:cs typeface="Segoe UI"/>
              </a:rPr>
              <a:t>Framework:</a:t>
            </a:r>
            <a:endParaRPr sz="2400">
              <a:latin typeface="Segoe UI"/>
              <a:cs typeface="Segoe UI"/>
            </a:endParaRPr>
          </a:p>
          <a:p>
            <a:pPr marL="297180" indent="-285115">
              <a:lnSpc>
                <a:spcPct val="100000"/>
              </a:lnSpc>
              <a:spcBef>
                <a:spcPts val="400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Framework hỗ </a:t>
            </a:r>
            <a:r>
              <a:rPr sz="2400" dirty="0">
                <a:latin typeface="Segoe UI"/>
                <a:cs typeface="Segoe UI"/>
              </a:rPr>
              <a:t>trợ </a:t>
            </a:r>
            <a:r>
              <a:rPr sz="2400" spc="-5" dirty="0">
                <a:latin typeface="Segoe UI"/>
                <a:cs typeface="Segoe UI"/>
              </a:rPr>
              <a:t>sinh </a:t>
            </a:r>
            <a:r>
              <a:rPr sz="2400" dirty="0">
                <a:latin typeface="Segoe UI"/>
                <a:cs typeface="Segoe UI"/>
              </a:rPr>
              <a:t>ra </a:t>
            </a:r>
            <a:r>
              <a:rPr sz="2400" spc="-5" dirty="0">
                <a:latin typeface="Segoe UI"/>
                <a:cs typeface="Segoe UI"/>
              </a:rPr>
              <a:t>các file </a:t>
            </a:r>
            <a:r>
              <a:rPr sz="2400" dirty="0">
                <a:latin typeface="Segoe UI"/>
                <a:cs typeface="Segoe UI"/>
              </a:rPr>
              <a:t>HTML để đưa </a:t>
            </a:r>
            <a:r>
              <a:rPr sz="2400" spc="-5" dirty="0">
                <a:latin typeface="Segoe UI"/>
                <a:cs typeface="Segoe UI"/>
              </a:rPr>
              <a:t>lên</a:t>
            </a:r>
            <a:r>
              <a:rPr sz="2400" spc="70" dirty="0">
                <a:latin typeface="Segoe UI"/>
                <a:cs typeface="Segoe UI"/>
              </a:rPr>
              <a:t> </a:t>
            </a:r>
            <a:r>
              <a:rPr sz="2400" spc="-20" dirty="0">
                <a:latin typeface="Segoe UI"/>
                <a:cs typeface="Segoe UI"/>
              </a:rPr>
              <a:t>Web</a:t>
            </a:r>
            <a:endParaRPr sz="2400">
              <a:latin typeface="Segoe UI"/>
              <a:cs typeface="Segoe UI"/>
            </a:endParaRPr>
          </a:p>
          <a:p>
            <a:pPr marL="297180">
              <a:lnSpc>
                <a:spcPct val="100000"/>
              </a:lnSpc>
            </a:pPr>
            <a:r>
              <a:rPr sz="2400" spc="10" dirty="0">
                <a:latin typeface="Segoe UI"/>
                <a:cs typeface="Segoe UI"/>
              </a:rPr>
              <a:t>Server</a:t>
            </a:r>
            <a:endParaRPr sz="2400">
              <a:latin typeface="Segoe UI"/>
              <a:cs typeface="Segoe UI"/>
            </a:endParaRPr>
          </a:p>
          <a:p>
            <a:pPr marL="297180" marR="5080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Sử dụng Common Gateway </a:t>
            </a:r>
            <a:r>
              <a:rPr sz="2400" dirty="0">
                <a:latin typeface="Segoe UI"/>
                <a:cs typeface="Segoe UI"/>
              </a:rPr>
              <a:t>Interface </a:t>
            </a:r>
            <a:r>
              <a:rPr sz="2400" spc="-15" dirty="0">
                <a:latin typeface="Segoe UI"/>
                <a:cs typeface="Segoe UI"/>
              </a:rPr>
              <a:t>(CGI) </a:t>
            </a:r>
            <a:r>
              <a:rPr sz="2400" dirty="0">
                <a:latin typeface="Segoe UI"/>
                <a:cs typeface="Segoe UI"/>
              </a:rPr>
              <a:t>để </a:t>
            </a:r>
            <a:r>
              <a:rPr sz="2400" spc="-5" dirty="0">
                <a:latin typeface="Segoe UI"/>
                <a:cs typeface="Segoe UI"/>
              </a:rPr>
              <a:t>mở rộng  </a:t>
            </a:r>
            <a:r>
              <a:rPr sz="2400" dirty="0">
                <a:latin typeface="Segoe UI"/>
                <a:cs typeface="Segoe UI"/>
              </a:rPr>
              <a:t>ứng </a:t>
            </a:r>
            <a:r>
              <a:rPr sz="2400" spc="-5" dirty="0">
                <a:latin typeface="Segoe UI"/>
                <a:cs typeface="Segoe UI"/>
              </a:rPr>
              <a:t>dụng, </a:t>
            </a:r>
            <a:r>
              <a:rPr sz="2400" dirty="0">
                <a:latin typeface="Segoe UI"/>
                <a:cs typeface="Segoe UI"/>
              </a:rPr>
              <a:t>phát triển </a:t>
            </a:r>
            <a:r>
              <a:rPr sz="2400" spc="-5" dirty="0">
                <a:latin typeface="Segoe UI"/>
                <a:cs typeface="Segoe UI"/>
              </a:rPr>
              <a:t>giao diện giao tiếp với </a:t>
            </a:r>
            <a:r>
              <a:rPr sz="2400" spc="-20" dirty="0">
                <a:latin typeface="Segoe UI"/>
                <a:cs typeface="Segoe UI"/>
              </a:rPr>
              <a:t>Web</a:t>
            </a:r>
            <a:r>
              <a:rPr sz="2400" spc="100" dirty="0">
                <a:latin typeface="Segoe UI"/>
                <a:cs typeface="Segoe UI"/>
              </a:rPr>
              <a:t> </a:t>
            </a:r>
            <a:r>
              <a:rPr sz="2400" spc="10" dirty="0">
                <a:latin typeface="Segoe UI"/>
                <a:cs typeface="Segoe UI"/>
              </a:rPr>
              <a:t>Server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6764" y="2975964"/>
            <a:ext cx="2156989" cy="31813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02924" y="6433711"/>
            <a:ext cx="242570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Bài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4: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Truy cập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Điện 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toán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đám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mây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  <p:transition spd="slow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358564"/>
            <a:ext cx="1357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Nền</a:t>
            </a:r>
            <a:r>
              <a:rPr sz="2400" spc="-80" dirty="0"/>
              <a:t> </a:t>
            </a:r>
            <a:r>
              <a:rPr sz="2400" dirty="0"/>
              <a:t>tảng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83524" y="898294"/>
            <a:ext cx="8015605" cy="308483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000" b="1" spc="-5" dirty="0">
                <a:solidFill>
                  <a:srgbClr val="0C5AA6"/>
                </a:solidFill>
                <a:latin typeface="Segoe UI"/>
                <a:cs typeface="Segoe UI"/>
              </a:rPr>
              <a:t>Ajax</a:t>
            </a:r>
            <a:endParaRPr sz="2000">
              <a:latin typeface="Segoe UI"/>
              <a:cs typeface="Segoe UI"/>
            </a:endParaRPr>
          </a:p>
          <a:p>
            <a:pPr marL="297180" indent="-285115">
              <a:lnSpc>
                <a:spcPct val="100000"/>
              </a:lnSpc>
              <a:spcBef>
                <a:spcPts val="390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Là viết </a:t>
            </a:r>
            <a:r>
              <a:rPr sz="2400" dirty="0">
                <a:latin typeface="Segoe UI"/>
                <a:cs typeface="Segoe UI"/>
              </a:rPr>
              <a:t>tắt </a:t>
            </a:r>
            <a:r>
              <a:rPr sz="2400" spc="-5" dirty="0">
                <a:latin typeface="Segoe UI"/>
                <a:cs typeface="Segoe UI"/>
              </a:rPr>
              <a:t>của </a:t>
            </a:r>
            <a:r>
              <a:rPr sz="2400" spc="-10" dirty="0">
                <a:latin typeface="Segoe UI"/>
                <a:cs typeface="Segoe UI"/>
              </a:rPr>
              <a:t>Asynchronous </a:t>
            </a:r>
            <a:r>
              <a:rPr sz="2400" spc="-15" dirty="0">
                <a:latin typeface="Segoe UI"/>
                <a:cs typeface="Segoe UI"/>
              </a:rPr>
              <a:t>JavaScript </a:t>
            </a:r>
            <a:r>
              <a:rPr sz="2400" spc="-25" dirty="0">
                <a:latin typeface="Segoe UI"/>
                <a:cs typeface="Segoe UI"/>
              </a:rPr>
              <a:t>và </a:t>
            </a:r>
            <a:r>
              <a:rPr sz="2400" dirty="0">
                <a:latin typeface="Segoe UI"/>
                <a:cs typeface="Segoe UI"/>
              </a:rPr>
              <a:t>XML</a:t>
            </a:r>
            <a:r>
              <a:rPr sz="2400" spc="185" dirty="0">
                <a:latin typeface="Segoe UI"/>
                <a:cs typeface="Segoe UI"/>
              </a:rPr>
              <a:t> </a:t>
            </a:r>
            <a:r>
              <a:rPr sz="2400" spc="5" dirty="0">
                <a:latin typeface="Segoe UI"/>
                <a:cs typeface="Segoe UI"/>
              </a:rPr>
              <a:t>(AJAX)</a:t>
            </a:r>
            <a:endParaRPr sz="2400">
              <a:latin typeface="Segoe UI"/>
              <a:cs typeface="Segoe UI"/>
            </a:endParaRPr>
          </a:p>
          <a:p>
            <a:pPr marL="297180" marR="229870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Là một nhóm các kỹ thuật </a:t>
            </a:r>
            <a:r>
              <a:rPr sz="2400" dirty="0">
                <a:latin typeface="Segoe UI"/>
                <a:cs typeface="Segoe UI"/>
              </a:rPr>
              <a:t>phát </a:t>
            </a:r>
            <a:r>
              <a:rPr sz="2400" spc="-5" dirty="0">
                <a:latin typeface="Segoe UI"/>
                <a:cs typeface="Segoe UI"/>
              </a:rPr>
              <a:t>triển web được </a:t>
            </a: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  </a:t>
            </a:r>
            <a:r>
              <a:rPr sz="2400" dirty="0">
                <a:latin typeface="Segoe UI"/>
                <a:cs typeface="Segoe UI"/>
              </a:rPr>
              <a:t>để tạo ra </a:t>
            </a:r>
            <a:r>
              <a:rPr sz="2400" spc="-5" dirty="0">
                <a:latin typeface="Segoe UI"/>
                <a:cs typeface="Segoe UI"/>
              </a:rPr>
              <a:t>các </a:t>
            </a:r>
            <a:r>
              <a:rPr sz="2400" dirty="0">
                <a:latin typeface="Segoe UI"/>
                <a:cs typeface="Segoe UI"/>
              </a:rPr>
              <a:t>ứng </a:t>
            </a:r>
            <a:r>
              <a:rPr sz="2400" spc="-5" dirty="0">
                <a:latin typeface="Segoe UI"/>
                <a:cs typeface="Segoe UI"/>
              </a:rPr>
              <a:t>dụng web tương</a:t>
            </a:r>
            <a:r>
              <a:rPr sz="2400" spc="5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tác.</a:t>
            </a:r>
            <a:endParaRPr sz="2400">
              <a:latin typeface="Segoe UI"/>
              <a:cs typeface="Segoe UI"/>
            </a:endParaRPr>
          </a:p>
          <a:p>
            <a:pPr marL="297180" marR="5080" indent="-285115">
              <a:lnSpc>
                <a:spcPct val="100000"/>
              </a:lnSpc>
              <a:spcBef>
                <a:spcPts val="409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Bằng cách </a:t>
            </a:r>
            <a:r>
              <a:rPr sz="2400" dirty="0">
                <a:latin typeface="Segoe UI"/>
                <a:cs typeface="Segoe UI"/>
              </a:rPr>
              <a:t>sử </a:t>
            </a:r>
            <a:r>
              <a:rPr sz="2400" spc="-5" dirty="0">
                <a:latin typeface="Segoe UI"/>
                <a:cs typeface="Segoe UI"/>
              </a:rPr>
              <a:t>dụng </a:t>
            </a:r>
            <a:r>
              <a:rPr sz="2400" spc="25" dirty="0">
                <a:latin typeface="Segoe UI"/>
                <a:cs typeface="Segoe UI"/>
              </a:rPr>
              <a:t>AJAX, </a:t>
            </a:r>
            <a:r>
              <a:rPr sz="2400" spc="-5" dirty="0">
                <a:latin typeface="Segoe UI"/>
                <a:cs typeface="Segoe UI"/>
              </a:rPr>
              <a:t>các </a:t>
            </a:r>
            <a:r>
              <a:rPr sz="2400" dirty="0">
                <a:latin typeface="Segoe UI"/>
                <a:cs typeface="Segoe UI"/>
              </a:rPr>
              <a:t>ứng </a:t>
            </a:r>
            <a:r>
              <a:rPr sz="2400" spc="-5" dirty="0">
                <a:latin typeface="Segoe UI"/>
                <a:cs typeface="Segoe UI"/>
              </a:rPr>
              <a:t>dụng web có thể lấy  </a:t>
            </a:r>
            <a:r>
              <a:rPr sz="2400" dirty="0">
                <a:latin typeface="Segoe UI"/>
                <a:cs typeface="Segoe UI"/>
              </a:rPr>
              <a:t>dữ </a:t>
            </a:r>
            <a:r>
              <a:rPr sz="2400" spc="-5" dirty="0">
                <a:latin typeface="Segoe UI"/>
                <a:cs typeface="Segoe UI"/>
              </a:rPr>
              <a:t>liệu </a:t>
            </a:r>
            <a:r>
              <a:rPr sz="2400" dirty="0">
                <a:latin typeface="Segoe UI"/>
                <a:cs typeface="Segoe UI"/>
              </a:rPr>
              <a:t>từ </a:t>
            </a:r>
            <a:r>
              <a:rPr sz="2400" spc="-5" dirty="0">
                <a:latin typeface="Segoe UI"/>
                <a:cs typeface="Segoe UI"/>
              </a:rPr>
              <a:t>máy chủ </a:t>
            </a:r>
            <a:r>
              <a:rPr sz="2400" dirty="0">
                <a:latin typeface="Segoe UI"/>
                <a:cs typeface="Segoe UI"/>
              </a:rPr>
              <a:t>theo </a:t>
            </a:r>
            <a:r>
              <a:rPr sz="2400" spc="-5" dirty="0">
                <a:latin typeface="Segoe UI"/>
                <a:cs typeface="Segoe UI"/>
              </a:rPr>
              <a:t>cách không đồng </a:t>
            </a:r>
            <a:r>
              <a:rPr sz="2400" dirty="0">
                <a:latin typeface="Segoe UI"/>
                <a:cs typeface="Segoe UI"/>
              </a:rPr>
              <a:t>bộ. </a:t>
            </a:r>
            <a:r>
              <a:rPr sz="2400" spc="-5" dirty="0">
                <a:latin typeface="Segoe UI"/>
                <a:cs typeface="Segoe UI"/>
              </a:rPr>
              <a:t>Vì nó đang  được </a:t>
            </a:r>
            <a:r>
              <a:rPr sz="2400" dirty="0">
                <a:latin typeface="Segoe UI"/>
                <a:cs typeface="Segoe UI"/>
              </a:rPr>
              <a:t>thực </a:t>
            </a:r>
            <a:r>
              <a:rPr sz="2400" spc="-5" dirty="0">
                <a:latin typeface="Segoe UI"/>
                <a:cs typeface="Segoe UI"/>
              </a:rPr>
              <a:t>hiện </a:t>
            </a:r>
            <a:r>
              <a:rPr sz="2400" spc="-10" dirty="0">
                <a:latin typeface="Segoe UI"/>
                <a:cs typeface="Segoe UI"/>
              </a:rPr>
              <a:t>trong </a:t>
            </a:r>
            <a:r>
              <a:rPr sz="2400" spc="-15" dirty="0">
                <a:latin typeface="Segoe UI"/>
                <a:cs typeface="Segoe UI"/>
              </a:rPr>
              <a:t>background, </a:t>
            </a:r>
            <a:r>
              <a:rPr sz="2400" dirty="0">
                <a:latin typeface="Segoe UI"/>
                <a:cs typeface="Segoe UI"/>
              </a:rPr>
              <a:t>nên sẽ </a:t>
            </a:r>
            <a:r>
              <a:rPr sz="2400" spc="-5" dirty="0">
                <a:latin typeface="Segoe UI"/>
                <a:cs typeface="Segoe UI"/>
              </a:rPr>
              <a:t>không hiển thị  lên màn</a:t>
            </a:r>
            <a:r>
              <a:rPr sz="2400" spc="20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hình</a:t>
            </a:r>
            <a:endParaRPr sz="24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6402" y="3906060"/>
            <a:ext cx="2428875" cy="22860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8762" y="4097120"/>
            <a:ext cx="3581400" cy="18288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24" y="358564"/>
            <a:ext cx="1357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Nền</a:t>
            </a:r>
            <a:r>
              <a:rPr sz="2400" spc="-80" dirty="0"/>
              <a:t> </a:t>
            </a:r>
            <a:r>
              <a:rPr sz="2400" dirty="0"/>
              <a:t>tảng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83523" y="890035"/>
            <a:ext cx="8510270" cy="538924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300" b="1" spc="-5" dirty="0">
                <a:solidFill>
                  <a:srgbClr val="0C5AA6"/>
                </a:solidFill>
                <a:latin typeface="Segoe UI"/>
                <a:cs typeface="Segoe UI"/>
              </a:rPr>
              <a:t>Ajax</a:t>
            </a:r>
            <a:endParaRPr sz="2300">
              <a:latin typeface="Segoe UI"/>
              <a:cs typeface="Segoe UI"/>
            </a:endParaRPr>
          </a:p>
          <a:p>
            <a:pPr marL="297180" marR="506730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300" spc="20" dirty="0">
                <a:latin typeface="Segoe UI"/>
                <a:cs typeface="Segoe UI"/>
              </a:rPr>
              <a:t>AJAX </a:t>
            </a:r>
            <a:r>
              <a:rPr sz="2300" dirty="0">
                <a:latin typeface="Segoe UI"/>
                <a:cs typeface="Segoe UI"/>
              </a:rPr>
              <a:t>là </a:t>
            </a:r>
            <a:r>
              <a:rPr sz="2300" spc="-5" dirty="0">
                <a:latin typeface="Segoe UI"/>
                <a:cs typeface="Segoe UI"/>
              </a:rPr>
              <a:t>một </a:t>
            </a:r>
            <a:r>
              <a:rPr sz="2300" dirty="0">
                <a:latin typeface="Segoe UI"/>
                <a:cs typeface="Segoe UI"/>
              </a:rPr>
              <a:t>thuật ngữ đại diện </a:t>
            </a:r>
            <a:r>
              <a:rPr sz="2300" spc="5" dirty="0">
                <a:latin typeface="Segoe UI"/>
                <a:cs typeface="Segoe UI"/>
              </a:rPr>
              <a:t>cho </a:t>
            </a:r>
            <a:r>
              <a:rPr sz="2300" dirty="0">
                <a:latin typeface="Segoe UI"/>
                <a:cs typeface="Segoe UI"/>
              </a:rPr>
              <a:t>một loạt các công</a:t>
            </a:r>
            <a:r>
              <a:rPr sz="2300" spc="-285" dirty="0">
                <a:latin typeface="Segoe UI"/>
                <a:cs typeface="Segoe UI"/>
              </a:rPr>
              <a:t> </a:t>
            </a:r>
            <a:r>
              <a:rPr sz="2300" dirty="0">
                <a:latin typeface="Segoe UI"/>
                <a:cs typeface="Segoe UI"/>
              </a:rPr>
              <a:t>nghệ  </a:t>
            </a:r>
            <a:r>
              <a:rPr sz="2300" spc="-5" dirty="0">
                <a:latin typeface="Segoe UI"/>
                <a:cs typeface="Segoe UI"/>
              </a:rPr>
              <a:t>web </a:t>
            </a:r>
            <a:r>
              <a:rPr sz="2300" dirty="0">
                <a:latin typeface="Segoe UI"/>
                <a:cs typeface="Segoe UI"/>
              </a:rPr>
              <a:t>được </a:t>
            </a:r>
            <a:r>
              <a:rPr sz="2300" spc="-5" dirty="0">
                <a:latin typeface="Segoe UI"/>
                <a:cs typeface="Segoe UI"/>
              </a:rPr>
              <a:t>sử </a:t>
            </a:r>
            <a:r>
              <a:rPr sz="2300" dirty="0">
                <a:latin typeface="Segoe UI"/>
                <a:cs typeface="Segoe UI"/>
              </a:rPr>
              <a:t>dụng để giúp các ứng dụng </a:t>
            </a:r>
            <a:r>
              <a:rPr sz="2300" spc="-5" dirty="0">
                <a:latin typeface="Segoe UI"/>
                <a:cs typeface="Segoe UI"/>
              </a:rPr>
              <a:t>web </a:t>
            </a:r>
            <a:r>
              <a:rPr sz="2300" dirty="0">
                <a:latin typeface="Segoe UI"/>
                <a:cs typeface="Segoe UI"/>
              </a:rPr>
              <a:t>giao tiếp với  </a:t>
            </a:r>
            <a:r>
              <a:rPr sz="2300" spc="-5" dirty="0">
                <a:latin typeface="Segoe UI"/>
                <a:cs typeface="Segoe UI"/>
              </a:rPr>
              <a:t>máy </a:t>
            </a:r>
            <a:r>
              <a:rPr sz="2300" dirty="0">
                <a:latin typeface="Segoe UI"/>
                <a:cs typeface="Segoe UI"/>
              </a:rPr>
              <a:t>chủ, nhưng không can thiệp </a:t>
            </a:r>
            <a:r>
              <a:rPr sz="2300" spc="-15" dirty="0">
                <a:latin typeface="Segoe UI"/>
                <a:cs typeface="Segoe UI"/>
              </a:rPr>
              <a:t>vào </a:t>
            </a:r>
            <a:r>
              <a:rPr sz="2300" dirty="0">
                <a:latin typeface="Segoe UI"/>
                <a:cs typeface="Segoe UI"/>
              </a:rPr>
              <a:t>trạng thái hiện </a:t>
            </a:r>
            <a:r>
              <a:rPr sz="2300" spc="-5" dirty="0">
                <a:latin typeface="Segoe UI"/>
                <a:cs typeface="Segoe UI"/>
              </a:rPr>
              <a:t>tại </a:t>
            </a:r>
            <a:r>
              <a:rPr sz="2300" dirty="0">
                <a:latin typeface="Segoe UI"/>
                <a:cs typeface="Segoe UI"/>
              </a:rPr>
              <a:t>của  trang</a:t>
            </a:r>
            <a:r>
              <a:rPr sz="2300" spc="-40" dirty="0">
                <a:latin typeface="Segoe UI"/>
                <a:cs typeface="Segoe UI"/>
              </a:rPr>
              <a:t> </a:t>
            </a:r>
            <a:r>
              <a:rPr sz="2300" dirty="0">
                <a:latin typeface="Segoe UI"/>
                <a:cs typeface="Segoe UI"/>
              </a:rPr>
              <a:t>đó.</a:t>
            </a:r>
            <a:endParaRPr sz="2300">
              <a:latin typeface="Segoe UI"/>
              <a:cs typeface="Segoe UI"/>
            </a:endParaRPr>
          </a:p>
          <a:p>
            <a:pPr marL="297180" indent="-285115">
              <a:lnSpc>
                <a:spcPct val="100000"/>
              </a:lnSpc>
              <a:spcBef>
                <a:spcPts val="400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300" dirty="0">
                <a:latin typeface="Segoe UI"/>
                <a:cs typeface="Segoe UI"/>
              </a:rPr>
              <a:t>Các công nghệ </a:t>
            </a:r>
            <a:r>
              <a:rPr sz="2300" spc="-5" dirty="0">
                <a:latin typeface="Segoe UI"/>
                <a:cs typeface="Segoe UI"/>
              </a:rPr>
              <a:t>đó</a:t>
            </a:r>
            <a:r>
              <a:rPr sz="2300" spc="-95" dirty="0">
                <a:latin typeface="Segoe UI"/>
                <a:cs typeface="Segoe UI"/>
              </a:rPr>
              <a:t> </a:t>
            </a:r>
            <a:r>
              <a:rPr sz="2300" dirty="0">
                <a:latin typeface="Segoe UI"/>
                <a:cs typeface="Segoe UI"/>
              </a:rPr>
              <a:t>là:</a:t>
            </a:r>
            <a:endParaRPr sz="2300">
              <a:latin typeface="Segoe UI"/>
              <a:cs typeface="Segoe UI"/>
            </a:endParaRPr>
          </a:p>
          <a:p>
            <a:pPr marL="475615" marR="6985" lvl="1" indent="-285115">
              <a:lnSpc>
                <a:spcPct val="100000"/>
              </a:lnSpc>
              <a:spcBef>
                <a:spcPts val="405"/>
              </a:spcBef>
              <a:buClr>
                <a:srgbClr val="0C5AA6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2300" spc="-5" dirty="0">
                <a:latin typeface="Segoe UI"/>
                <a:cs typeface="Segoe UI"/>
              </a:rPr>
              <a:t>Extensible </a:t>
            </a:r>
            <a:r>
              <a:rPr sz="2300" dirty="0">
                <a:latin typeface="Segoe UI"/>
                <a:cs typeface="Segoe UI"/>
              </a:rPr>
              <a:t>Hypertext </a:t>
            </a:r>
            <a:r>
              <a:rPr sz="2300" spc="-5" dirty="0">
                <a:latin typeface="Segoe UI"/>
                <a:cs typeface="Segoe UI"/>
              </a:rPr>
              <a:t>Markup Language (XHTML) </a:t>
            </a:r>
            <a:r>
              <a:rPr sz="2300" spc="-20" dirty="0">
                <a:latin typeface="Segoe UI"/>
                <a:cs typeface="Segoe UI"/>
              </a:rPr>
              <a:t>và </a:t>
            </a:r>
            <a:r>
              <a:rPr sz="2300" spc="-5" dirty="0">
                <a:latin typeface="Segoe UI"/>
                <a:cs typeface="Segoe UI"/>
              </a:rPr>
              <a:t>Cascading  </a:t>
            </a:r>
            <a:r>
              <a:rPr sz="2300" spc="-15" dirty="0">
                <a:latin typeface="Segoe UI"/>
                <a:cs typeface="Segoe UI"/>
              </a:rPr>
              <a:t>Style </a:t>
            </a:r>
            <a:r>
              <a:rPr sz="2300" spc="-5" dirty="0">
                <a:latin typeface="Segoe UI"/>
                <a:cs typeface="Segoe UI"/>
              </a:rPr>
              <a:t>Sheets</a:t>
            </a:r>
            <a:r>
              <a:rPr sz="2300" spc="-30" dirty="0">
                <a:latin typeface="Segoe UI"/>
                <a:cs typeface="Segoe UI"/>
              </a:rPr>
              <a:t> </a:t>
            </a:r>
            <a:r>
              <a:rPr sz="2300" spc="-5" dirty="0">
                <a:latin typeface="Segoe UI"/>
                <a:cs typeface="Segoe UI"/>
              </a:rPr>
              <a:t>(CSS)</a:t>
            </a:r>
            <a:endParaRPr sz="2300">
              <a:latin typeface="Segoe UI"/>
              <a:cs typeface="Segoe UI"/>
            </a:endParaRPr>
          </a:p>
          <a:p>
            <a:pPr marL="475615" lvl="1" indent="-285115">
              <a:lnSpc>
                <a:spcPct val="100000"/>
              </a:lnSpc>
              <a:spcBef>
                <a:spcPts val="395"/>
              </a:spcBef>
              <a:buClr>
                <a:srgbClr val="0C5AA6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2300" dirty="0">
                <a:latin typeface="Segoe UI"/>
                <a:cs typeface="Segoe UI"/>
              </a:rPr>
              <a:t>Các </a:t>
            </a:r>
            <a:r>
              <a:rPr sz="2300" spc="-5" dirty="0">
                <a:latin typeface="Segoe UI"/>
                <a:cs typeface="Segoe UI"/>
              </a:rPr>
              <a:t>tài </a:t>
            </a:r>
            <a:r>
              <a:rPr sz="2300" dirty="0">
                <a:latin typeface="Segoe UI"/>
                <a:cs typeface="Segoe UI"/>
              </a:rPr>
              <a:t>liệu </a:t>
            </a:r>
            <a:r>
              <a:rPr sz="2300" spc="-5" dirty="0">
                <a:latin typeface="Segoe UI"/>
                <a:cs typeface="Segoe UI"/>
              </a:rPr>
              <a:t>mô </a:t>
            </a:r>
            <a:r>
              <a:rPr sz="2300" dirty="0">
                <a:latin typeface="Segoe UI"/>
                <a:cs typeface="Segoe UI"/>
              </a:rPr>
              <a:t>hình hướng đối tượng </a:t>
            </a:r>
            <a:r>
              <a:rPr sz="2300" spc="-5" dirty="0">
                <a:latin typeface="Segoe UI"/>
                <a:cs typeface="Segoe UI"/>
              </a:rPr>
              <a:t>để </a:t>
            </a:r>
            <a:r>
              <a:rPr sz="2300" dirty="0">
                <a:latin typeface="Segoe UI"/>
                <a:cs typeface="Segoe UI"/>
              </a:rPr>
              <a:t>tương tác với dữ</a:t>
            </a:r>
            <a:r>
              <a:rPr sz="2300" spc="-254" dirty="0">
                <a:latin typeface="Segoe UI"/>
                <a:cs typeface="Segoe UI"/>
              </a:rPr>
              <a:t> </a:t>
            </a:r>
            <a:r>
              <a:rPr sz="2300" dirty="0">
                <a:latin typeface="Segoe UI"/>
                <a:cs typeface="Segoe UI"/>
              </a:rPr>
              <a:t>liệu</a:t>
            </a:r>
            <a:endParaRPr sz="2300">
              <a:latin typeface="Segoe UI"/>
              <a:cs typeface="Segoe UI"/>
            </a:endParaRPr>
          </a:p>
          <a:p>
            <a:pPr marL="475615" lvl="1" indent="-285115">
              <a:lnSpc>
                <a:spcPct val="100000"/>
              </a:lnSpc>
              <a:spcBef>
                <a:spcPts val="400"/>
              </a:spcBef>
              <a:buClr>
                <a:srgbClr val="0C5AA6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2300" spc="-5" dirty="0">
                <a:latin typeface="Segoe UI"/>
                <a:cs typeface="Segoe UI"/>
              </a:rPr>
              <a:t>XML</a:t>
            </a:r>
            <a:endParaRPr sz="2300">
              <a:latin typeface="Segoe UI"/>
              <a:cs typeface="Segoe UI"/>
            </a:endParaRPr>
          </a:p>
          <a:p>
            <a:pPr marL="474980" marR="5080" lvl="1" indent="-284480">
              <a:lnSpc>
                <a:spcPct val="100000"/>
              </a:lnSpc>
              <a:spcBef>
                <a:spcPts val="405"/>
              </a:spcBef>
              <a:buClr>
                <a:srgbClr val="0C5AA6"/>
              </a:buClr>
              <a:buFont typeface="Arial"/>
              <a:buChar char="•"/>
              <a:tabLst>
                <a:tab pos="475615" algn="l"/>
                <a:tab pos="476250" algn="l"/>
                <a:tab pos="1082675" algn="l"/>
                <a:tab pos="1638935" algn="l"/>
                <a:tab pos="2560955" algn="l"/>
                <a:tab pos="4878705" algn="l"/>
                <a:tab pos="5343525" algn="l"/>
                <a:tab pos="5821680" algn="l"/>
                <a:tab pos="6336665" algn="l"/>
                <a:tab pos="7042150" algn="l"/>
                <a:tab pos="7677784" algn="l"/>
              </a:tabLst>
            </a:pPr>
            <a:r>
              <a:rPr sz="2300" dirty="0">
                <a:latin typeface="Segoe UI"/>
                <a:cs typeface="Segoe UI"/>
              </a:rPr>
              <a:t>Các	</a:t>
            </a:r>
            <a:r>
              <a:rPr sz="2300" spc="-5" dirty="0">
                <a:latin typeface="Segoe UI"/>
                <a:cs typeface="Segoe UI"/>
              </a:rPr>
              <a:t>đ</a:t>
            </a:r>
            <a:r>
              <a:rPr sz="2300" spc="5" dirty="0">
                <a:latin typeface="Segoe UI"/>
                <a:cs typeface="Segoe UI"/>
              </a:rPr>
              <a:t>ố</a:t>
            </a:r>
            <a:r>
              <a:rPr sz="2300" dirty="0">
                <a:latin typeface="Segoe UI"/>
                <a:cs typeface="Segoe UI"/>
              </a:rPr>
              <a:t>i	</a:t>
            </a:r>
            <a:r>
              <a:rPr sz="2300" spc="-15" dirty="0">
                <a:latin typeface="Segoe UI"/>
                <a:cs typeface="Segoe UI"/>
              </a:rPr>
              <a:t>tư</a:t>
            </a:r>
            <a:r>
              <a:rPr sz="2300" dirty="0">
                <a:latin typeface="Segoe UI"/>
                <a:cs typeface="Segoe UI"/>
              </a:rPr>
              <a:t>ợ</a:t>
            </a:r>
            <a:r>
              <a:rPr sz="2300" spc="-10" dirty="0">
                <a:latin typeface="Segoe UI"/>
                <a:cs typeface="Segoe UI"/>
              </a:rPr>
              <a:t>n</a:t>
            </a:r>
            <a:r>
              <a:rPr sz="2300" dirty="0">
                <a:latin typeface="Segoe UI"/>
                <a:cs typeface="Segoe UI"/>
              </a:rPr>
              <a:t>g	</a:t>
            </a:r>
            <a:r>
              <a:rPr sz="2300" spc="-5" dirty="0">
                <a:latin typeface="Segoe UI"/>
                <a:cs typeface="Segoe UI"/>
              </a:rPr>
              <a:t>XMLHtt</a:t>
            </a:r>
            <a:r>
              <a:rPr sz="2300" spc="-15" dirty="0">
                <a:latin typeface="Segoe UI"/>
                <a:cs typeface="Segoe UI"/>
              </a:rPr>
              <a:t>p</a:t>
            </a:r>
            <a:r>
              <a:rPr sz="2300" spc="-60" dirty="0">
                <a:latin typeface="Segoe UI"/>
                <a:cs typeface="Segoe UI"/>
              </a:rPr>
              <a:t>R</a:t>
            </a:r>
            <a:r>
              <a:rPr sz="2300" spc="-5" dirty="0">
                <a:latin typeface="Segoe UI"/>
                <a:cs typeface="Segoe UI"/>
              </a:rPr>
              <a:t>e</a:t>
            </a:r>
            <a:r>
              <a:rPr sz="2300" spc="-15" dirty="0">
                <a:latin typeface="Segoe UI"/>
                <a:cs typeface="Segoe UI"/>
              </a:rPr>
              <a:t>q</a:t>
            </a:r>
            <a:r>
              <a:rPr sz="2300" dirty="0">
                <a:latin typeface="Segoe UI"/>
                <a:cs typeface="Segoe UI"/>
              </a:rPr>
              <a:t>u</a:t>
            </a:r>
            <a:r>
              <a:rPr sz="2300" spc="-5" dirty="0">
                <a:latin typeface="Segoe UI"/>
                <a:cs typeface="Segoe UI"/>
              </a:rPr>
              <a:t>es</a:t>
            </a:r>
            <a:r>
              <a:rPr sz="2300" dirty="0">
                <a:latin typeface="Segoe UI"/>
                <a:cs typeface="Segoe UI"/>
              </a:rPr>
              <a:t>t	</a:t>
            </a:r>
            <a:r>
              <a:rPr sz="2300" spc="-5" dirty="0">
                <a:latin typeface="Segoe UI"/>
                <a:cs typeface="Segoe UI"/>
              </a:rPr>
              <a:t>đ</a:t>
            </a:r>
            <a:r>
              <a:rPr sz="2300" dirty="0">
                <a:latin typeface="Segoe UI"/>
                <a:cs typeface="Segoe UI"/>
              </a:rPr>
              <a:t>ể	hỗ	</a:t>
            </a:r>
            <a:r>
              <a:rPr sz="2300" spc="-5" dirty="0">
                <a:latin typeface="Segoe UI"/>
                <a:cs typeface="Segoe UI"/>
              </a:rPr>
              <a:t>t</a:t>
            </a:r>
            <a:r>
              <a:rPr sz="2300" spc="-10" dirty="0">
                <a:latin typeface="Segoe UI"/>
                <a:cs typeface="Segoe UI"/>
              </a:rPr>
              <a:t>r</a:t>
            </a:r>
            <a:r>
              <a:rPr sz="2300" dirty="0">
                <a:latin typeface="Segoe UI"/>
                <a:cs typeface="Segoe UI"/>
              </a:rPr>
              <a:t>ợ	</a:t>
            </a:r>
            <a:r>
              <a:rPr sz="2300" spc="-5" dirty="0">
                <a:latin typeface="Segoe UI"/>
                <a:cs typeface="Segoe UI"/>
              </a:rPr>
              <a:t>g</a:t>
            </a:r>
            <a:r>
              <a:rPr sz="2300" spc="5" dirty="0">
                <a:latin typeface="Segoe UI"/>
                <a:cs typeface="Segoe UI"/>
              </a:rPr>
              <a:t>i</a:t>
            </a:r>
            <a:r>
              <a:rPr sz="2300" dirty="0">
                <a:latin typeface="Segoe UI"/>
                <a:cs typeface="Segoe UI"/>
              </a:rPr>
              <a:t>ao	</a:t>
            </a:r>
            <a:r>
              <a:rPr sz="2300" spc="-5" dirty="0">
                <a:latin typeface="Segoe UI"/>
                <a:cs typeface="Segoe UI"/>
              </a:rPr>
              <a:t>t</a:t>
            </a:r>
            <a:r>
              <a:rPr sz="2300" spc="5" dirty="0">
                <a:latin typeface="Segoe UI"/>
                <a:cs typeface="Segoe UI"/>
              </a:rPr>
              <a:t>i</a:t>
            </a:r>
            <a:r>
              <a:rPr sz="2300" spc="-20" dirty="0">
                <a:latin typeface="Segoe UI"/>
                <a:cs typeface="Segoe UI"/>
              </a:rPr>
              <a:t>ế</a:t>
            </a:r>
            <a:r>
              <a:rPr sz="2300" dirty="0">
                <a:latin typeface="Segoe UI"/>
                <a:cs typeface="Segoe UI"/>
              </a:rPr>
              <a:t>p	</a:t>
            </a:r>
            <a:r>
              <a:rPr sz="2300" spc="-20" dirty="0">
                <a:latin typeface="Segoe UI"/>
                <a:cs typeface="Segoe UI"/>
              </a:rPr>
              <a:t>k</a:t>
            </a:r>
            <a:r>
              <a:rPr sz="2300" dirty="0">
                <a:latin typeface="Segoe UI"/>
                <a:cs typeface="Segoe UI"/>
              </a:rPr>
              <a:t>h</a:t>
            </a:r>
            <a:r>
              <a:rPr sz="2300" spc="-10" dirty="0">
                <a:latin typeface="Segoe UI"/>
                <a:cs typeface="Segoe UI"/>
              </a:rPr>
              <a:t>ô</a:t>
            </a:r>
            <a:r>
              <a:rPr sz="2300" dirty="0">
                <a:latin typeface="Segoe UI"/>
                <a:cs typeface="Segoe UI"/>
              </a:rPr>
              <a:t>ng  đồng</a:t>
            </a:r>
            <a:r>
              <a:rPr sz="2300" spc="-40" dirty="0">
                <a:latin typeface="Segoe UI"/>
                <a:cs typeface="Segoe UI"/>
              </a:rPr>
              <a:t> </a:t>
            </a:r>
            <a:r>
              <a:rPr sz="2300" dirty="0">
                <a:latin typeface="Segoe UI"/>
                <a:cs typeface="Segoe UI"/>
              </a:rPr>
              <a:t>bộ</a:t>
            </a:r>
            <a:endParaRPr sz="2300">
              <a:latin typeface="Segoe UI"/>
              <a:cs typeface="Segoe UI"/>
            </a:endParaRPr>
          </a:p>
          <a:p>
            <a:pPr marL="474980" lvl="1" indent="-285115">
              <a:lnSpc>
                <a:spcPct val="100000"/>
              </a:lnSpc>
              <a:spcBef>
                <a:spcPts val="400"/>
              </a:spcBef>
              <a:buClr>
                <a:srgbClr val="0C5AA6"/>
              </a:buClr>
              <a:buFont typeface="Arial"/>
              <a:buChar char="•"/>
              <a:tabLst>
                <a:tab pos="474980" algn="l"/>
                <a:tab pos="475615" algn="l"/>
              </a:tabLst>
            </a:pPr>
            <a:r>
              <a:rPr sz="2300" spc="-10" dirty="0">
                <a:latin typeface="Segoe UI"/>
                <a:cs typeface="Segoe UI"/>
              </a:rPr>
              <a:t>JavaScript </a:t>
            </a:r>
            <a:r>
              <a:rPr sz="2300" dirty="0">
                <a:latin typeface="Segoe UI"/>
                <a:cs typeface="Segoe UI"/>
              </a:rPr>
              <a:t>Object Notation</a:t>
            </a:r>
            <a:r>
              <a:rPr sz="2300" spc="-95" dirty="0">
                <a:latin typeface="Segoe UI"/>
                <a:cs typeface="Segoe UI"/>
              </a:rPr>
              <a:t> </a:t>
            </a:r>
            <a:r>
              <a:rPr sz="2300" dirty="0">
                <a:latin typeface="Segoe UI"/>
                <a:cs typeface="Segoe UI"/>
              </a:rPr>
              <a:t>(JSON)</a:t>
            </a:r>
            <a:endParaRPr sz="2300">
              <a:latin typeface="Segoe UI"/>
              <a:cs typeface="Segoe UI"/>
            </a:endParaRPr>
          </a:p>
          <a:p>
            <a:pPr marL="475615" lvl="1" indent="-286385">
              <a:lnSpc>
                <a:spcPct val="100000"/>
              </a:lnSpc>
              <a:spcBef>
                <a:spcPts val="395"/>
              </a:spcBef>
              <a:buClr>
                <a:srgbClr val="0C5AA6"/>
              </a:buClr>
              <a:buFont typeface="Arial"/>
              <a:buChar char="•"/>
              <a:tabLst>
                <a:tab pos="475615" algn="l"/>
                <a:tab pos="476250" algn="l"/>
              </a:tabLst>
            </a:pPr>
            <a:r>
              <a:rPr sz="2300" spc="-10" dirty="0">
                <a:latin typeface="Segoe UI"/>
                <a:cs typeface="Segoe UI"/>
              </a:rPr>
              <a:t>Javascript </a:t>
            </a:r>
            <a:r>
              <a:rPr sz="2300" spc="-5" dirty="0">
                <a:latin typeface="Segoe UI"/>
                <a:cs typeface="Segoe UI"/>
              </a:rPr>
              <a:t>để </a:t>
            </a:r>
            <a:r>
              <a:rPr sz="2300" dirty="0">
                <a:latin typeface="Segoe UI"/>
                <a:cs typeface="Segoe UI"/>
              </a:rPr>
              <a:t>gắn </a:t>
            </a:r>
            <a:r>
              <a:rPr sz="2300" spc="-5" dirty="0">
                <a:latin typeface="Segoe UI"/>
                <a:cs typeface="Segoe UI"/>
              </a:rPr>
              <a:t>kết </a:t>
            </a:r>
            <a:r>
              <a:rPr sz="2300" dirty="0">
                <a:latin typeface="Segoe UI"/>
                <a:cs typeface="Segoe UI"/>
              </a:rPr>
              <a:t>các công nghệ này lại với</a:t>
            </a:r>
            <a:r>
              <a:rPr sz="2300" spc="-185" dirty="0">
                <a:latin typeface="Segoe UI"/>
                <a:cs typeface="Segoe UI"/>
              </a:rPr>
              <a:t> </a:t>
            </a:r>
            <a:r>
              <a:rPr sz="2300" dirty="0">
                <a:latin typeface="Segoe UI"/>
                <a:cs typeface="Segoe UI"/>
              </a:rPr>
              <a:t>nhau</a:t>
            </a:r>
            <a:endParaRPr sz="2300">
              <a:latin typeface="Segoe UI"/>
              <a:cs typeface="Segoe UI"/>
            </a:endParaRPr>
          </a:p>
        </p:txBody>
      </p:sp>
    </p:spTree>
  </p:cSld>
  <p:clrMapOvr>
    <a:masterClrMapping/>
  </p:clrMapOvr>
  <p:transition spd="slow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02924" y="6433711"/>
            <a:ext cx="242570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Bài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4: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Truy cập </a:t>
            </a:r>
            <a:r>
              <a:rPr sz="1200" dirty="0">
                <a:solidFill>
                  <a:srgbClr val="898989"/>
                </a:solidFill>
                <a:latin typeface="Tahoma"/>
                <a:cs typeface="Tahoma"/>
              </a:rPr>
              <a:t>Điện 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toán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đám</a:t>
            </a:r>
            <a:r>
              <a:rPr sz="1200" spc="-10" dirty="0">
                <a:solidFill>
                  <a:srgbClr val="898989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Tahoma"/>
                <a:cs typeface="Tahoma"/>
              </a:rPr>
              <a:t>mây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83524" y="143070"/>
            <a:ext cx="7969250" cy="4998085"/>
          </a:xfrm>
          <a:prstGeom prst="rect">
            <a:avLst/>
          </a:prstGeom>
        </p:spPr>
        <p:txBody>
          <a:bodyPr vert="horz" wrap="square" lIns="0" tIns="227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2400" b="1" spc="-5" dirty="0">
                <a:solidFill>
                  <a:srgbClr val="FF6400"/>
                </a:solidFill>
                <a:latin typeface="Segoe UI"/>
                <a:cs typeface="Segoe UI"/>
              </a:rPr>
              <a:t>Nền</a:t>
            </a:r>
            <a:r>
              <a:rPr sz="2400" b="1" dirty="0">
                <a:solidFill>
                  <a:srgbClr val="FF6400"/>
                </a:solidFill>
                <a:latin typeface="Segoe UI"/>
                <a:cs typeface="Segoe UI"/>
              </a:rPr>
              <a:t> tảng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400" b="1" spc="-5" dirty="0">
                <a:solidFill>
                  <a:srgbClr val="0C5AA6"/>
                </a:solidFill>
                <a:latin typeface="Segoe UI"/>
                <a:cs typeface="Segoe UI"/>
              </a:rPr>
              <a:t>Lợi thế khi </a:t>
            </a:r>
            <a:r>
              <a:rPr sz="2400" b="1" dirty="0">
                <a:solidFill>
                  <a:srgbClr val="0C5AA6"/>
                </a:solidFill>
                <a:latin typeface="Segoe UI"/>
                <a:cs typeface="Segoe UI"/>
              </a:rPr>
              <a:t>sử dụng</a:t>
            </a:r>
            <a:r>
              <a:rPr sz="2400" b="1" spc="20" dirty="0">
                <a:solidFill>
                  <a:srgbClr val="0C5AA6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0C5AA6"/>
                </a:solidFill>
                <a:latin typeface="Segoe UI"/>
                <a:cs typeface="Segoe UI"/>
              </a:rPr>
              <a:t>Ajax</a:t>
            </a:r>
            <a:endParaRPr sz="2400">
              <a:latin typeface="Segoe UI"/>
              <a:cs typeface="Segoe UI"/>
            </a:endParaRPr>
          </a:p>
          <a:p>
            <a:pPr marL="297180" marR="5080" indent="-285115">
              <a:lnSpc>
                <a:spcPct val="100000"/>
              </a:lnSpc>
              <a:spcBef>
                <a:spcPts val="400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10" dirty="0">
                <a:latin typeface="Segoe UI"/>
                <a:cs typeface="Segoe UI"/>
              </a:rPr>
              <a:t>AJAX </a:t>
            </a:r>
            <a:r>
              <a:rPr sz="2400" spc="-5" dirty="0">
                <a:latin typeface="Segoe UI"/>
                <a:cs typeface="Segoe UI"/>
              </a:rPr>
              <a:t>cho </a:t>
            </a:r>
            <a:r>
              <a:rPr sz="2400" dirty="0">
                <a:latin typeface="Segoe UI"/>
                <a:cs typeface="Segoe UI"/>
              </a:rPr>
              <a:t>phép </a:t>
            </a:r>
            <a:r>
              <a:rPr sz="2400" spc="-5" dirty="0">
                <a:latin typeface="Segoe UI"/>
                <a:cs typeface="Segoe UI"/>
              </a:rPr>
              <a:t>một </a:t>
            </a:r>
            <a:r>
              <a:rPr sz="2400" dirty="0">
                <a:latin typeface="Segoe UI"/>
                <a:cs typeface="Segoe UI"/>
              </a:rPr>
              <a:t>ứng </a:t>
            </a:r>
            <a:r>
              <a:rPr sz="2400" spc="-5" dirty="0">
                <a:latin typeface="Segoe UI"/>
                <a:cs typeface="Segoe UI"/>
              </a:rPr>
              <a:t>dụng web lấy thông tin mới </a:t>
            </a:r>
            <a:r>
              <a:rPr sz="2400" spc="-25" dirty="0">
                <a:latin typeface="Segoe UI"/>
                <a:cs typeface="Segoe UI"/>
              </a:rPr>
              <a:t>và  </a:t>
            </a:r>
            <a:r>
              <a:rPr sz="2400" spc="-5" dirty="0">
                <a:latin typeface="Segoe UI"/>
                <a:cs typeface="Segoe UI"/>
              </a:rPr>
              <a:t>cập nhật nội dung </a:t>
            </a:r>
            <a:r>
              <a:rPr sz="2400" dirty="0">
                <a:latin typeface="Segoe UI"/>
                <a:cs typeface="Segoe UI"/>
              </a:rPr>
              <a:t>tại </a:t>
            </a:r>
            <a:r>
              <a:rPr sz="2400" spc="-5" dirty="0">
                <a:latin typeface="Segoe UI"/>
                <a:cs typeface="Segoe UI"/>
              </a:rPr>
              <a:t>nơi có thay đổi </a:t>
            </a:r>
            <a:r>
              <a:rPr sz="2400" dirty="0">
                <a:latin typeface="Segoe UI"/>
                <a:cs typeface="Segoe UI"/>
              </a:rPr>
              <a:t>dữ </a:t>
            </a:r>
            <a:r>
              <a:rPr sz="2400" spc="-5" dirty="0">
                <a:latin typeface="Segoe UI"/>
                <a:cs typeface="Segoe UI"/>
              </a:rPr>
              <a:t>liệu mà không  </a:t>
            </a:r>
            <a:r>
              <a:rPr sz="2400" dirty="0">
                <a:latin typeface="Segoe UI"/>
                <a:cs typeface="Segoe UI"/>
              </a:rPr>
              <a:t>phải </a:t>
            </a:r>
            <a:r>
              <a:rPr sz="2400" spc="-15" dirty="0">
                <a:latin typeface="Segoe UI"/>
                <a:cs typeface="Segoe UI"/>
              </a:rPr>
              <a:t>load </a:t>
            </a:r>
            <a:r>
              <a:rPr sz="2400" spc="-5" dirty="0">
                <a:latin typeface="Segoe UI"/>
                <a:cs typeface="Segoe UI"/>
              </a:rPr>
              <a:t>lại </a:t>
            </a:r>
            <a:r>
              <a:rPr sz="2400" spc="-20" dirty="0">
                <a:latin typeface="Segoe UI"/>
                <a:cs typeface="Segoe UI"/>
              </a:rPr>
              <a:t>toàn </a:t>
            </a:r>
            <a:r>
              <a:rPr sz="2400" dirty="0">
                <a:latin typeface="Segoe UI"/>
                <a:cs typeface="Segoe UI"/>
              </a:rPr>
              <a:t>bộ trang. </a:t>
            </a:r>
            <a:r>
              <a:rPr sz="2400" spc="-5" dirty="0">
                <a:latin typeface="Segoe UI"/>
                <a:cs typeface="Segoe UI"/>
              </a:rPr>
              <a:t>Điều này mang lại hiệu quả  cao, làm giảm </a:t>
            </a:r>
            <a:r>
              <a:rPr sz="2400" spc="-10" dirty="0">
                <a:latin typeface="Segoe UI"/>
                <a:cs typeface="Segoe UI"/>
              </a:rPr>
              <a:t>băng </a:t>
            </a:r>
            <a:r>
              <a:rPr sz="2400" spc="-5" dirty="0">
                <a:latin typeface="Segoe UI"/>
                <a:cs typeface="Segoe UI"/>
              </a:rPr>
              <a:t>thông tiêu thụ </a:t>
            </a:r>
            <a:r>
              <a:rPr sz="2400" spc="-25" dirty="0">
                <a:latin typeface="Segoe UI"/>
                <a:cs typeface="Segoe UI"/>
              </a:rPr>
              <a:t>và </a:t>
            </a:r>
            <a:r>
              <a:rPr sz="2400" spc="-5" dirty="0">
                <a:latin typeface="Segoe UI"/>
                <a:cs typeface="Segoe UI"/>
              </a:rPr>
              <a:t>làm giảm thời gian  </a:t>
            </a:r>
            <a:r>
              <a:rPr sz="2400" dirty="0">
                <a:latin typeface="Segoe UI"/>
                <a:cs typeface="Segoe UI"/>
              </a:rPr>
              <a:t>tải </a:t>
            </a:r>
            <a:r>
              <a:rPr sz="2400" spc="-5" dirty="0">
                <a:latin typeface="Segoe UI"/>
                <a:cs typeface="Segoe UI"/>
              </a:rPr>
              <a:t>web.</a:t>
            </a:r>
            <a:endParaRPr sz="2400">
              <a:latin typeface="Segoe UI"/>
              <a:cs typeface="Segoe UI"/>
            </a:endParaRPr>
          </a:p>
          <a:p>
            <a:pPr marL="297180" marR="240665" indent="-285115">
              <a:lnSpc>
                <a:spcPct val="100000"/>
              </a:lnSpc>
              <a:spcBef>
                <a:spcPts val="39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Sử dụng các yêu cầu không đồng </a:t>
            </a:r>
            <a:r>
              <a:rPr sz="2400" dirty="0">
                <a:latin typeface="Segoe UI"/>
                <a:cs typeface="Segoe UI"/>
              </a:rPr>
              <a:t>bộ </a:t>
            </a:r>
            <a:r>
              <a:rPr sz="2400" spc="-5" dirty="0">
                <a:latin typeface="Segoe UI"/>
                <a:cs typeface="Segoe UI"/>
              </a:rPr>
              <a:t>cho </a:t>
            </a:r>
            <a:r>
              <a:rPr sz="2400" dirty="0">
                <a:latin typeface="Segoe UI"/>
                <a:cs typeface="Segoe UI"/>
              </a:rPr>
              <a:t>phép </a:t>
            </a:r>
            <a:r>
              <a:rPr sz="2400" spc="-5" dirty="0">
                <a:latin typeface="Segoe UI"/>
                <a:cs typeface="Segoe UI"/>
              </a:rPr>
              <a:t>trình  </a:t>
            </a:r>
            <a:r>
              <a:rPr sz="2400" dirty="0">
                <a:latin typeface="Segoe UI"/>
                <a:cs typeface="Segoe UI"/>
              </a:rPr>
              <a:t>duyệt </a:t>
            </a:r>
            <a:r>
              <a:rPr sz="2400" spc="-5" dirty="0">
                <a:latin typeface="Segoe UI"/>
                <a:cs typeface="Segoe UI"/>
              </a:rPr>
              <a:t>web của khách hàng có thể tương </a:t>
            </a:r>
            <a:r>
              <a:rPr sz="2400" dirty="0">
                <a:latin typeface="Segoe UI"/>
                <a:cs typeface="Segoe UI"/>
              </a:rPr>
              <a:t>tác </a:t>
            </a:r>
            <a:r>
              <a:rPr sz="2400" spc="-5" dirty="0">
                <a:latin typeface="Segoe UI"/>
                <a:cs typeface="Segoe UI"/>
              </a:rPr>
              <a:t>nhiều hơn,  nhanh</a:t>
            </a:r>
            <a:r>
              <a:rPr sz="2400" spc="1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hơn.</a:t>
            </a:r>
            <a:endParaRPr sz="2400">
              <a:latin typeface="Segoe UI"/>
              <a:cs typeface="Segoe UI"/>
            </a:endParaRPr>
          </a:p>
          <a:p>
            <a:pPr marL="297180" marR="307975" indent="-285115">
              <a:lnSpc>
                <a:spcPct val="100000"/>
              </a:lnSpc>
              <a:spcBef>
                <a:spcPts val="405"/>
              </a:spcBef>
              <a:buClr>
                <a:srgbClr val="FF6400"/>
              </a:buClr>
              <a:buFont typeface="Wingdings"/>
              <a:buChar char=""/>
              <a:tabLst>
                <a:tab pos="297180" algn="l"/>
                <a:tab pos="297815" algn="l"/>
              </a:tabLst>
            </a:pPr>
            <a:r>
              <a:rPr sz="2400" spc="-5" dirty="0">
                <a:latin typeface="Segoe UI"/>
                <a:cs typeface="Segoe UI"/>
              </a:rPr>
              <a:t>Số lần kết nối </a:t>
            </a:r>
            <a:r>
              <a:rPr sz="2400" dirty="0">
                <a:latin typeface="Segoe UI"/>
                <a:cs typeface="Segoe UI"/>
              </a:rPr>
              <a:t>đến </a:t>
            </a:r>
            <a:r>
              <a:rPr sz="2400" spc="-5" dirty="0">
                <a:latin typeface="Segoe UI"/>
                <a:cs typeface="Segoe UI"/>
              </a:rPr>
              <a:t>máy chủ được giảm, bởi </a:t>
            </a:r>
            <a:r>
              <a:rPr sz="2400" dirty="0">
                <a:latin typeface="Segoe UI"/>
                <a:cs typeface="Segoe UI"/>
              </a:rPr>
              <a:t>vì </a:t>
            </a:r>
            <a:r>
              <a:rPr sz="2400" spc="-5" dirty="0">
                <a:latin typeface="Segoe UI"/>
                <a:cs typeface="Segoe UI"/>
              </a:rPr>
              <a:t>script chỉ  cần </a:t>
            </a:r>
            <a:r>
              <a:rPr sz="2400" dirty="0">
                <a:latin typeface="Segoe UI"/>
                <a:cs typeface="Segoe UI"/>
              </a:rPr>
              <a:t>tải </a:t>
            </a:r>
            <a:r>
              <a:rPr sz="2400" spc="-5" dirty="0">
                <a:latin typeface="Segoe UI"/>
                <a:cs typeface="Segoe UI"/>
              </a:rPr>
              <a:t>xuống một</a:t>
            </a:r>
            <a:r>
              <a:rPr sz="2400" spc="45" dirty="0">
                <a:latin typeface="Segoe UI"/>
                <a:cs typeface="Segoe UI"/>
              </a:rPr>
              <a:t> </a:t>
            </a:r>
            <a:r>
              <a:rPr sz="2400" spc="-5" dirty="0">
                <a:latin typeface="Segoe UI"/>
                <a:cs typeface="Segoe UI"/>
              </a:rPr>
              <a:t>lần.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  <p:transition spd="slow">
    <p:dissolv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</TotalTime>
  <Words>2175</Words>
  <Application>Microsoft Office PowerPoint</Application>
  <PresentationFormat>On-screen Show (4:3)</PresentationFormat>
  <Paragraphs>199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Tahoma</vt:lpstr>
      <vt:lpstr>Segoe UI</vt:lpstr>
      <vt:lpstr>Calibri</vt:lpstr>
      <vt:lpstr>Wingdings</vt:lpstr>
      <vt:lpstr>Arial</vt:lpstr>
      <vt:lpstr>Office Theme</vt:lpstr>
      <vt:lpstr>Bài 4: Truy cập  Điện toán đám mây</vt:lpstr>
      <vt:lpstr>Mục tiêu bài học</vt:lpstr>
      <vt:lpstr>PowerPoint Presentation</vt:lpstr>
      <vt:lpstr>PowerPoint Presentation</vt:lpstr>
      <vt:lpstr>PowerPoint Presentation</vt:lpstr>
      <vt:lpstr>PowerPoint Presentation</vt:lpstr>
      <vt:lpstr>Nền tảng</vt:lpstr>
      <vt:lpstr>Nền tảng</vt:lpstr>
      <vt:lpstr>PowerPoint Presentation</vt:lpstr>
      <vt:lpstr>PowerPoint Presentation</vt:lpstr>
      <vt:lpstr>PowerPoint Presentation</vt:lpstr>
      <vt:lpstr>Nền tảng</vt:lpstr>
      <vt:lpstr>Nền tảng</vt:lpstr>
      <vt:lpstr>PowerPoint Presentation</vt:lpstr>
      <vt:lpstr>Web API</vt:lpstr>
      <vt:lpstr>Web API</vt:lpstr>
      <vt:lpstr>Web API</vt:lpstr>
      <vt:lpstr>PowerPoint Presentation</vt:lpstr>
      <vt:lpstr>Web API</vt:lpstr>
      <vt:lpstr>Web API</vt:lpstr>
      <vt:lpstr>Web API</vt:lpstr>
      <vt:lpstr>Web API</vt:lpstr>
      <vt:lpstr>PowerPoint Presentation</vt:lpstr>
      <vt:lpstr>Trình duyệt web</vt:lpstr>
      <vt:lpstr>PowerPoint Presentation</vt:lpstr>
      <vt:lpstr>Trình duyệt web</vt:lpstr>
      <vt:lpstr>PowerPoint Presentation</vt:lpstr>
      <vt:lpstr>Trình duyệt web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2: Cloud Computing của hãng nổi tiếng</dc:title>
  <dc:creator>fpoly</dc:creator>
  <cp:lastModifiedBy>Nguyen Khanh Tung</cp:lastModifiedBy>
  <cp:revision>4</cp:revision>
  <dcterms:created xsi:type="dcterms:W3CDTF">2020-09-27T23:45:36Z</dcterms:created>
  <dcterms:modified xsi:type="dcterms:W3CDTF">2020-10-15T08:21:50Z</dcterms:modified>
</cp:coreProperties>
</file>